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273" r:id="rId3"/>
    <p:sldId id="257" r:id="rId4"/>
    <p:sldId id="261" r:id="rId5"/>
    <p:sldId id="278" r:id="rId6"/>
    <p:sldId id="262" r:id="rId7"/>
    <p:sldId id="260" r:id="rId8"/>
    <p:sldId id="275" r:id="rId9"/>
    <p:sldId id="271" r:id="rId10"/>
    <p:sldId id="263" r:id="rId11"/>
    <p:sldId id="272" r:id="rId12"/>
    <p:sldId id="266" r:id="rId13"/>
    <p:sldId id="281" r:id="rId14"/>
    <p:sldId id="282" r:id="rId15"/>
    <p:sldId id="294" r:id="rId16"/>
    <p:sldId id="283" r:id="rId17"/>
    <p:sldId id="290" r:id="rId18"/>
    <p:sldId id="289" r:id="rId19"/>
    <p:sldId id="295" r:id="rId20"/>
    <p:sldId id="296" r:id="rId21"/>
    <p:sldId id="297" r:id="rId22"/>
    <p:sldId id="291" r:id="rId23"/>
    <p:sldId id="267" r:id="rId24"/>
    <p:sldId id="284" r:id="rId25"/>
    <p:sldId id="292" r:id="rId26"/>
    <p:sldId id="293" r:id="rId27"/>
    <p:sldId id="298" r:id="rId28"/>
    <p:sldId id="299" r:id="rId29"/>
    <p:sldId id="270" r:id="rId30"/>
    <p:sldId id="286" r:id="rId31"/>
    <p:sldId id="285" r:id="rId32"/>
    <p:sldId id="287" r:id="rId33"/>
    <p:sldId id="28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9041399be84935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78" autoAdjust="0"/>
  </p:normalViewPr>
  <p:slideViewPr>
    <p:cSldViewPr snapToGrid="0">
      <p:cViewPr varScale="1">
        <p:scale>
          <a:sx n="144" d="100"/>
          <a:sy n="144" d="100"/>
        </p:scale>
        <p:origin x="712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8D05D-39C1-495F-B784-FC002811691A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ECB95-480A-43DC-B890-C0706C19BD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92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15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35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66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966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70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76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0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43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8970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3223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76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648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209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51844-0AFE-78F8-7617-73FAA78FA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4AB4DDF-B837-C54C-0BBD-31E037C3D4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CF7ACE4-7315-7F32-0EE6-F80CAC6708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FE9AD3-8E5F-3BBC-99B3-2095BF4BF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73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0FB44-570F-1B0B-4E01-7B2139C1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532EA0B-6F29-88C8-BA1E-6D42D02E25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8890FE9-7BBB-9E61-8269-DC95BCF47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78A867-F44F-40D1-42D9-D4AD77646C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0217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217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77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5763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651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26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802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44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033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21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43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022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3ECB95-480A-43DC-B890-C0706C19BD7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77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41ADF6-2BA3-4BC0-A532-F853D70CA9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58996D-7E8A-4672-8B23-C329827F3B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079737-1FED-49F7-AF96-13ABCF549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7488E4-3756-4A8E-9820-F7A3F81FA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A7EDFE-40E8-4F3B-86AC-3E144C784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42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DDA6D8-F6A8-41DC-A80E-ED2440A4F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9DEA06B-48E5-46AE-90BB-7D2F405BF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46D72A-C5F4-4E0D-9AA8-B9607E1E9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24FD0-D3F8-4354-A02B-0A829CFD4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27AA37-89BF-4E72-8118-5C6E2318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7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7AED276-881E-4351-88AA-D687386DC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4318D41-D96C-4D26-B491-BC35F059F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07CFC7-884C-4A85-896C-F9E568A75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BAC01-9AFB-42B0-8EE5-1865204B4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A0C3A0-6DBF-48B7-9C74-C4715E89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0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BC3AA6-DA53-486F-9641-155EDAD4D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50C62C-D4D7-4233-BA96-9D4A9A2BF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8AB6AD-D91C-47A4-BB75-A15CA6BDB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4F19E8-BCDD-4514-A20D-418DFC08C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D814CB-8B1E-4A02-BA7A-F797F6EA7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74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A89E87-5AD5-44C5-A050-61CC4D16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F89FCD-1AD8-49FE-ACC1-C0BA72F9C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3CEB1D-1835-43FB-AF77-F0F123321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B1EB84-75BB-4707-8ACC-2EF44A548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6DFB52-78ED-4E0E-832F-70042913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16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700A51-F0A6-4DA0-99BC-15E441A36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B7F6EE-4D0E-4F34-8092-E071F2FCEA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F05147B-6F97-4F0E-B131-1A3A02E3B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10ED1E-53AE-46DB-8E61-6B1173A38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89BE68-C461-4C57-AD6C-E26139444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2E43AC-5D6C-43C2-96A6-96A5A217C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5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BDCF99-6ACC-4AFC-AFE5-AD2852370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21A3DC-70EA-4616-B799-95EDDA1D6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A8DA4D-9056-4DAE-ACFF-2CDF6A93B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A0758B1-5663-4A16-854B-5F7716FA76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0E09A8-781F-4A9E-A80B-BC914A31E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2F85BC3-7B04-4583-A383-BF0A7BEBC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EDCDF47-FC4A-4B9D-96E2-6375B7293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0C99F7A-2EDD-4D67-9C8F-5FE28CA12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4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DF078C-ED1B-4121-A39A-D421A721A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7304C2-ABC2-4FDD-9D82-D67384E83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C9C1CDA-6CD2-4BD8-991E-07158C410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15FE66-3519-44D3-B761-98D22E643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3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DD37C69-3AE4-4EE8-8887-8602ED15B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0BFC23-0AEC-41C7-B776-8BCD580E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F657D1-2815-43E8-B73C-FF3FE2C3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80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A842A4-682C-4645-9FE2-E54333FE9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7E3185-7EA6-48C5-9D3A-CACC2E16A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A3EE152-C92C-42C1-83B5-4D9191AAF8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4EFBE04-F60D-4F18-B118-1C5152962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ADF924-F914-45A4-B23C-1C631294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C31F97-66AC-4D37-99AB-BC8F8957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26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3CEBAF-51E0-4D2A-960B-30E6C3CB0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691AC8B-F57A-474B-988C-8F4F788662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B7FD72-4207-4B86-8F33-E83D3B4B5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8085FC-2B53-4B34-8A8A-DC0ED6FE4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ABDC34-1BDC-4F08-9071-071B4475F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5437A4-5A1E-4E06-86DA-BBDCA9DD7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9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EE41D3-5F5E-4115-8885-D7DC3ECAF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9FB0FB-E0FA-4DDD-815A-458979D5A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18BDAD-A1D3-4AB6-B579-8A363A5E7B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758E4-3E4A-4673-827B-A01D172828D3}" type="datetimeFigureOut">
              <a:rPr lang="zh-CN" altLang="en-US" smtClean="0"/>
              <a:pPr/>
              <a:t>2024/12/10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FA8573-2946-4FDB-B341-8855A88AD4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6E3A38-8A9A-49FE-B5C1-8A83FEB19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FC0B-E505-4790-B765-096161FD8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0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46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46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46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46.png"/><Relationship Id="rId4" Type="http://schemas.openxmlformats.org/officeDocument/2006/relationships/image" Target="../media/image3.jpeg"/><Relationship Id="rId9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46.png"/><Relationship Id="rId10" Type="http://schemas.openxmlformats.org/officeDocument/2006/relationships/image" Target="../media/image60.png"/><Relationship Id="rId4" Type="http://schemas.openxmlformats.org/officeDocument/2006/relationships/image" Target="../media/image3.jpeg"/><Relationship Id="rId9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3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3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3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63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BFE075C-C76E-4F52-A6DF-65719AFFA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contras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2295332"/>
            <a:ext cx="12192000" cy="2845836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8810E3-CE52-4D5A-B947-C8A71BDC4BB9}"/>
              </a:ext>
            </a:extLst>
          </p:cNvPr>
          <p:cNvSpPr txBox="1"/>
          <p:nvPr/>
        </p:nvSpPr>
        <p:spPr>
          <a:xfrm>
            <a:off x="3230336" y="2233509"/>
            <a:ext cx="5731328" cy="2645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spc="6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苏交网</a:t>
            </a:r>
            <a:endParaRPr lang="en-US" altLang="zh-CN" sz="6000" b="1" spc="6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spc="6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会员操作手册</a:t>
            </a:r>
            <a:endParaRPr lang="en-US" altLang="zh-CN" sz="6000" b="1" spc="6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A5506E5-33C6-48F2-93E0-D154DA24A2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7522" y="-404723"/>
            <a:ext cx="4864997" cy="304556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567755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36" y="1196740"/>
            <a:ext cx="10058400" cy="49011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62B563C-2A8C-45D2-B40B-D6D05E2E85DB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4DF17FF-B925-48D0-8534-3A8CDF205F5E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EC976F0-A55A-42E8-83C7-99350DAEDF9C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954B4E9-2026-4BEA-9660-C78E9A0CF1A9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登录苏交网，资金管理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—PDS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本行入金申请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908A29F-86C1-46DB-825D-CE4BB6586E12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500A1F4-32A4-45E7-9B00-6790E037782B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91E0092-E768-4CCA-86D2-FCB319CA4934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输入入金金额、支付密码和校验码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1C22D0-4526-49DD-9E18-B4EFD2ABE4A5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315B762-8A94-4B1C-A8CD-64C133B5D2C9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CE2AE2B-1F14-4D55-9093-7DFB30725864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点击入金，华夏银行处理后反馈结果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B39DBA-41F9-43CB-914B-B69F0D5AF0DF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67E4A42-5F33-40D3-9BF3-AA37F7833A4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514266F-CA3C-41D0-BC20-70BC820E9F0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本行入金须提前至华夏银行做出入金授权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6FD437B-845B-4965-80D5-D6754E473837}"/>
              </a:ext>
            </a:extLst>
          </p:cNvPr>
          <p:cNvSpPr/>
          <p:nvPr/>
        </p:nvSpPr>
        <p:spPr>
          <a:xfrm>
            <a:off x="3696134" y="2522287"/>
            <a:ext cx="2101351" cy="1174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701422" y="357217"/>
            <a:ext cx="3414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3.1 </a:t>
            </a:r>
            <a:r>
              <a:rPr lang="zh-CN" altLang="en-US" sz="1800" kern="100" dirty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苏交网</a:t>
            </a:r>
            <a:r>
              <a:rPr lang="en-US" altLang="zh-CN" sz="1800" kern="100" dirty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PDS</a:t>
            </a:r>
            <a:r>
              <a:rPr lang="zh-CN" altLang="en-US" sz="1800" kern="100" dirty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入金（华夏银行）</a:t>
            </a:r>
            <a:endParaRPr lang="zh-CN" altLang="zh-CN" sz="1800" kern="100" dirty="0">
              <a:effectLst/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36D0C6C-B4E3-C86B-917A-B35F9C359F1E}"/>
              </a:ext>
            </a:extLst>
          </p:cNvPr>
          <p:cNvSpPr/>
          <p:nvPr/>
        </p:nvSpPr>
        <p:spPr>
          <a:xfrm>
            <a:off x="3631395" y="2845621"/>
            <a:ext cx="1958700" cy="1301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38FC8A-A8BD-77E4-4398-D7FC4FDCE514}"/>
              </a:ext>
            </a:extLst>
          </p:cNvPr>
          <p:cNvSpPr/>
          <p:nvPr/>
        </p:nvSpPr>
        <p:spPr>
          <a:xfrm>
            <a:off x="3696134" y="3143487"/>
            <a:ext cx="1259003" cy="1301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66778B0-77B5-6623-07D9-F43020A209D8}"/>
              </a:ext>
            </a:extLst>
          </p:cNvPr>
          <p:cNvSpPr/>
          <p:nvPr/>
        </p:nvSpPr>
        <p:spPr>
          <a:xfrm>
            <a:off x="3631395" y="3466736"/>
            <a:ext cx="1259003" cy="1301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E5BBA83-523C-8BF3-8763-07380CE26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738" y="1666262"/>
            <a:ext cx="938483" cy="443163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CDADCE6-2B2C-747F-D68D-36DB3244F9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433" y="2500542"/>
            <a:ext cx="1220497" cy="269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78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736" y="1773840"/>
            <a:ext cx="10058400" cy="42498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960883" y="357217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3.2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苏交网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PDS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出金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登录苏交网，资金管理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—PDS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出金申请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输入出金金额、支付密码和校验码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点击出金，输入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密码，点击确定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华夏银行系统处理后反馈结果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39BB4BA3-BA9C-4A2A-9B2A-5B3D39159458}"/>
              </a:ext>
            </a:extLst>
          </p:cNvPr>
          <p:cNvSpPr/>
          <p:nvPr/>
        </p:nvSpPr>
        <p:spPr>
          <a:xfrm>
            <a:off x="3853815" y="3182192"/>
            <a:ext cx="1990725" cy="1530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FC90BF-D39C-4BE6-A50E-4A5D2013846E}"/>
              </a:ext>
            </a:extLst>
          </p:cNvPr>
          <p:cNvSpPr/>
          <p:nvPr/>
        </p:nvSpPr>
        <p:spPr>
          <a:xfrm>
            <a:off x="9130170" y="1970549"/>
            <a:ext cx="885256" cy="1741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C3C603D-D30A-4C41-89A9-A8CB8C98E8CD}"/>
              </a:ext>
            </a:extLst>
          </p:cNvPr>
          <p:cNvSpPr/>
          <p:nvPr/>
        </p:nvSpPr>
        <p:spPr>
          <a:xfrm>
            <a:off x="3982943" y="3794820"/>
            <a:ext cx="649278" cy="1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4219D85-B6B8-4D1C-1474-9A6CF8EE6C16}"/>
              </a:ext>
            </a:extLst>
          </p:cNvPr>
          <p:cNvSpPr/>
          <p:nvPr/>
        </p:nvSpPr>
        <p:spPr>
          <a:xfrm>
            <a:off x="4075938" y="2899049"/>
            <a:ext cx="1360433" cy="1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F0F2377-68D0-F8D6-7409-EBF364D62C24}"/>
              </a:ext>
            </a:extLst>
          </p:cNvPr>
          <p:cNvSpPr/>
          <p:nvPr/>
        </p:nvSpPr>
        <p:spPr>
          <a:xfrm>
            <a:off x="4015678" y="3511677"/>
            <a:ext cx="1050737" cy="1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E6D08F-98C5-1D95-3470-6E8AA323C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8613" y="2323965"/>
            <a:ext cx="938483" cy="369970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FDC0DF1-5BAC-754D-3B2F-D2775F4E04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4546" y="2938107"/>
            <a:ext cx="1153838" cy="287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1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22" y="1395703"/>
            <a:ext cx="10058400" cy="47357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191716" y="357217"/>
            <a:ext cx="2953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3.3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PDS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电子回单查询与下载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8" y="2594436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登录苏交网，资金管理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—PDS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电子回单查询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可以查看和下载某一个电子回单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可以勾选部份回单，点击选择下载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可以按交易时间搜索，全部下载电子回单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629A016B-7027-4C9D-A62C-10B4A201A0A3}"/>
              </a:ext>
            </a:extLst>
          </p:cNvPr>
          <p:cNvSpPr/>
          <p:nvPr/>
        </p:nvSpPr>
        <p:spPr>
          <a:xfrm>
            <a:off x="4651093" y="3551255"/>
            <a:ext cx="1348534" cy="12361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DA5EB93-70C9-4597-9FDA-A3AA1B2F00B4}"/>
              </a:ext>
            </a:extLst>
          </p:cNvPr>
          <p:cNvSpPr/>
          <p:nvPr/>
        </p:nvSpPr>
        <p:spPr>
          <a:xfrm>
            <a:off x="4517449" y="3941264"/>
            <a:ext cx="1615825" cy="191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E0FED46-F5B8-4F1C-BC86-31651227F4B4}"/>
              </a:ext>
            </a:extLst>
          </p:cNvPr>
          <p:cNvSpPr/>
          <p:nvPr/>
        </p:nvSpPr>
        <p:spPr>
          <a:xfrm>
            <a:off x="4517449" y="4344022"/>
            <a:ext cx="1615824" cy="182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3E78BFC-097D-4472-A62D-2935C4516837}"/>
              </a:ext>
            </a:extLst>
          </p:cNvPr>
          <p:cNvSpPr/>
          <p:nvPr/>
        </p:nvSpPr>
        <p:spPr>
          <a:xfrm>
            <a:off x="4691744" y="4831662"/>
            <a:ext cx="1267233" cy="1344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A345D9-22A3-4DED-6DE2-C86E07F9A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940" y="1916819"/>
            <a:ext cx="938483" cy="42146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BA7571D-4280-BB3E-700E-B6B7097B00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5642" y="2760869"/>
            <a:ext cx="1348533" cy="281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93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1" y="1247925"/>
            <a:ext cx="10058400" cy="46221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191716" y="357217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清算通电子回单流水查询与下载（华夏）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8" y="2594436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804160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登录苏交网，资金管理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清算通电子回单与资金流水（华夏）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589585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可以查看和下载某一个电子回单，获取每月的资金流水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可以勾选部份回单，点击选择下载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可以按交易时间搜索，全部下载电子回单</a:t>
              </a:r>
            </a:p>
          </p:txBody>
        </p:sp>
      </p:grpSp>
      <p:sp>
        <p:nvSpPr>
          <p:cNvPr id="6" name="对话气泡: 矩形 24">
            <a:extLst>
              <a:ext uri="{FF2B5EF4-FFF2-40B4-BE49-F238E27FC236}">
                <a16:creationId xmlns:a16="http://schemas.microsoft.com/office/drawing/2014/main" id="{C7D1EC94-2CC7-93D6-70F0-04FD65962742}"/>
              </a:ext>
            </a:extLst>
          </p:cNvPr>
          <p:cNvSpPr/>
          <p:nvPr/>
        </p:nvSpPr>
        <p:spPr>
          <a:xfrm>
            <a:off x="9072609" y="1729656"/>
            <a:ext cx="1978626" cy="813816"/>
          </a:xfrm>
          <a:prstGeom prst="wedgeRectCallout">
            <a:avLst>
              <a:gd name="adj1" fmla="val 3166"/>
              <a:gd name="adj2" fmla="val 6973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签约华夏银行清算通在苏交网前台进行电子回单流水查询与下载。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AF8695-19B1-13CA-6FE3-1C3453443C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8121" y="1732191"/>
            <a:ext cx="938483" cy="41378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AF1A1FB-66E5-59F8-BFFB-D5D5FEF0CE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7230" y="2543472"/>
            <a:ext cx="1433513" cy="297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28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97" y="1112823"/>
            <a:ext cx="10058400" cy="5039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595576" y="357217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普通货转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8" y="2664448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804160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登录苏交网，普通货转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货物过户制单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734572"/>
            <a:chOff x="913754" y="2496615"/>
            <a:chExt cx="1969269" cy="73457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7345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选择名下货物，选择受让方起缴日，上传相关资料。完成后提交。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8989790" y="4844170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在复核提交后等待仓库复核。</a:t>
              </a:r>
            </a:p>
          </p:txBody>
        </p:sp>
      </p:grpSp>
      <p:sp>
        <p:nvSpPr>
          <p:cNvPr id="24" name="对话气泡: 矩形 24">
            <a:extLst>
              <a:ext uri="{FF2B5EF4-FFF2-40B4-BE49-F238E27FC236}">
                <a16:creationId xmlns:a16="http://schemas.microsoft.com/office/drawing/2014/main" id="{D21A07FB-BC8D-A5F1-B768-2D63E0639550}"/>
              </a:ext>
            </a:extLst>
          </p:cNvPr>
          <p:cNvSpPr/>
          <p:nvPr/>
        </p:nvSpPr>
        <p:spPr>
          <a:xfrm>
            <a:off x="8945538" y="1687554"/>
            <a:ext cx="1978626" cy="813816"/>
          </a:xfrm>
          <a:prstGeom prst="wedgeRectCallout">
            <a:avLst>
              <a:gd name="adj1" fmla="val 3166"/>
              <a:gd name="adj2" fmla="val 6973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普通货转只支持第三方仓库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323772" y="4788224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登录苏交网，普通货转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货物过户复核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3A2BC1-69B4-F600-8590-0FB570785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069" y="1607288"/>
            <a:ext cx="856147" cy="42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34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37" y="1234970"/>
            <a:ext cx="9200806" cy="48871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595576" y="357217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6.1 </a:t>
            </a:r>
            <a:r>
              <a:rPr lang="zh-CN" altLang="en-US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交割数据确认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10053310" y="1642956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10110100" y="1782668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登录苏交网，资金管理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交割数据确认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10110100" y="2818000"/>
            <a:ext cx="1969269" cy="734572"/>
            <a:chOff x="913754" y="2496615"/>
            <a:chExt cx="1969269" cy="73457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7345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对相关数据进行核对，确认无误后点击确认。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10097562" y="3822678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10431544" y="3766732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如连续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个月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未对交割数据确认，将会影响在苏交网的正常业务。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29A016B-7027-4C9D-A62C-10B4A201A0A3}"/>
              </a:ext>
            </a:extLst>
          </p:cNvPr>
          <p:cNvSpPr/>
          <p:nvPr/>
        </p:nvSpPr>
        <p:spPr>
          <a:xfrm>
            <a:off x="7567330" y="1425893"/>
            <a:ext cx="587367" cy="2170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F056F5-8C8E-3652-9537-6482D5CDE7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637" y="1782668"/>
            <a:ext cx="856147" cy="42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17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930" y="1152907"/>
            <a:ext cx="9155471" cy="50188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817040" y="343759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7.1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8" y="2664448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804160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卖方登录苏交网，双边交割管理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双边交割制单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22830" y="3749059"/>
            <a:ext cx="2011477" cy="563509"/>
            <a:chOff x="913754" y="2402082"/>
            <a:chExt cx="1918083" cy="56350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184012" y="2402082"/>
              <a:ext cx="1647825" cy="5635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录入相关信息后提交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8989790" y="4844170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对话气泡: 矩形 24">
            <a:extLst>
              <a:ext uri="{FF2B5EF4-FFF2-40B4-BE49-F238E27FC236}">
                <a16:creationId xmlns:a16="http://schemas.microsoft.com/office/drawing/2014/main" id="{D21A07FB-BC8D-A5F1-B768-2D63E0639550}"/>
              </a:ext>
            </a:extLst>
          </p:cNvPr>
          <p:cNvSpPr/>
          <p:nvPr/>
        </p:nvSpPr>
        <p:spPr>
          <a:xfrm>
            <a:off x="8847088" y="1672975"/>
            <a:ext cx="1978626" cy="813816"/>
          </a:xfrm>
          <a:prstGeom prst="wedgeRectCallout">
            <a:avLst>
              <a:gd name="adj1" fmla="val 3166"/>
              <a:gd name="adj2" fmla="val 6973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第三方仓库在苏交网发起，其它仓库在各自仓库系统发起。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323772" y="4788224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登录苏交网，双边交割管理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双边交割复核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点击提交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FC90BF-D39C-4BE6-A50E-4A5D2013846E}"/>
              </a:ext>
            </a:extLst>
          </p:cNvPr>
          <p:cNvSpPr/>
          <p:nvPr/>
        </p:nvSpPr>
        <p:spPr>
          <a:xfrm>
            <a:off x="7891920" y="1351424"/>
            <a:ext cx="775830" cy="16305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331A45-C96A-7B2A-DDEA-057408377E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59" y="1672975"/>
            <a:ext cx="901769" cy="43117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8D7125-BEFA-331E-A458-28CDCF9B5A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628" y="3749059"/>
            <a:ext cx="1650835" cy="179677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BD99C9A-5DAE-7918-41BB-B36759B5F6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8557" y="1681363"/>
            <a:ext cx="3340481" cy="29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75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736" y="1172448"/>
            <a:ext cx="9604675" cy="45694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817040" y="343759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7.2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双边交割接受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8" y="2664449"/>
            <a:ext cx="2301923" cy="2014164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804160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买方登录苏交网，双边交割管理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双边交割接受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744959"/>
            <a:ext cx="1918083" cy="636541"/>
            <a:chOff x="913754" y="2402082"/>
            <a:chExt cx="1918083" cy="63654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184012" y="2402082"/>
              <a:ext cx="1647825" cy="63654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选择对应货物，点击查看。进入明细，点击同意。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8116773" y="1371359"/>
            <a:ext cx="790940" cy="1461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508646" y="2076280"/>
            <a:ext cx="608127" cy="1239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4020157" y="2076110"/>
            <a:ext cx="684851" cy="1241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4088669" y="4022086"/>
            <a:ext cx="950056" cy="1498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5497397" y="4025768"/>
            <a:ext cx="893877" cy="1461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4020156" y="3061866"/>
            <a:ext cx="1618643" cy="1319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581900" y="3025860"/>
            <a:ext cx="1087774" cy="16793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967112" y="2791925"/>
            <a:ext cx="290563" cy="1461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508646" y="2791925"/>
            <a:ext cx="320904" cy="1461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49EF29-8C5F-1F76-0211-C994CF7232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292" y="1683605"/>
            <a:ext cx="901769" cy="400194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3E0426-B029-B227-E49F-16FCDEA1FC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3192" y="3630187"/>
            <a:ext cx="1568427" cy="175105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A7DBD57-23AB-A385-9D91-04FAE65AE6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3902" y="1667800"/>
            <a:ext cx="3135630" cy="29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32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96" y="1350697"/>
            <a:ext cx="10367065" cy="49393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817040" y="34375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7.3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双边交割支付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945536" y="2619740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801265" y="2619741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804160"/>
            <a:ext cx="1969269" cy="589585"/>
            <a:chOff x="929604" y="1425736"/>
            <a:chExt cx="1969269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425736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登录苏交网，双边交割管理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双边交割支付</a:t>
              </a:r>
            </a:p>
            <a:p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744959"/>
            <a:ext cx="1918083" cy="642696"/>
            <a:chOff x="913754" y="2402082"/>
            <a:chExt cx="1918083" cy="64269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184012" y="2402082"/>
              <a:ext cx="1647825" cy="6426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选择对应货物，点击查看，进入明细支付界面进行支付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8989790" y="4844170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323772" y="4788224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输入密码及验证码后点击支付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8267990" y="1569415"/>
            <a:ext cx="721800" cy="1612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400715" y="2619740"/>
            <a:ext cx="1638010" cy="1844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2431177" y="3787287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1801EF-7375-0C53-EDBE-6BC21CD0DA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397" y="1918709"/>
            <a:ext cx="948404" cy="437130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D1D9896-8219-A3AA-AD1D-41DBA0916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952" y="4002761"/>
            <a:ext cx="1720961" cy="187678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EF89FCE-9CF0-C020-5D27-52531CF349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9977" y="1914009"/>
            <a:ext cx="3045171" cy="29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15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3909269" y="249685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7.4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双边交割有效期内撤单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9002328" y="1102969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195929" y="1193230"/>
            <a:ext cx="2020893" cy="589585"/>
            <a:chOff x="1123205" y="-185194"/>
            <a:chExt cx="2020893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1123205" y="-988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496273" y="-185194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卖方登录苏交网，进入双边交割管理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双边交割查询界面。</a:t>
              </a:r>
            </a:p>
            <a:p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195929" y="2036693"/>
            <a:ext cx="1986333" cy="642696"/>
            <a:chOff x="1107355" y="693816"/>
            <a:chExt cx="1986333" cy="64269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1107355" y="887321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445863" y="693816"/>
              <a:ext cx="1647825" cy="6426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</a:rPr>
                <a:t>卖方可以发起有效期内撤单申请，点击撤单按钮。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9195928" y="3133285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539641" y="3063333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</a:rPr>
              <a:t>待买方同意撤单</a:t>
            </a:r>
            <a:endParaRPr lang="zh-CN" altLang="en-US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8E0E069-7503-098A-AF37-3BDF8F6E8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6137" y="1172448"/>
            <a:ext cx="7202351" cy="334452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419E384-C2F5-AA48-85A1-CE0D092E4186}"/>
              </a:ext>
            </a:extLst>
          </p:cNvPr>
          <p:cNvSpPr/>
          <p:nvPr/>
        </p:nvSpPr>
        <p:spPr>
          <a:xfrm>
            <a:off x="4156364" y="2844712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BEED5E-CBD8-487E-1A87-8FDD67C1DF48}"/>
              </a:ext>
            </a:extLst>
          </p:cNvPr>
          <p:cNvSpPr/>
          <p:nvPr/>
        </p:nvSpPr>
        <p:spPr>
          <a:xfrm>
            <a:off x="4156364" y="3213838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AB43D2D-ED9A-1975-30E2-4C20BA6D7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1556" y="3063333"/>
            <a:ext cx="1241840" cy="14417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A5A1CB3-961A-856E-A7AC-50B88966C7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6136" y="1535225"/>
            <a:ext cx="645419" cy="298175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F8023A1-4C9C-852B-7D45-699E827F2B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1556" y="3063333"/>
            <a:ext cx="1241840" cy="144173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537C673-5A93-5714-C684-1385DA79B2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767" y="1535224"/>
            <a:ext cx="2491737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78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5494702-E970-44F9-BDE8-D4887252ECF0}"/>
              </a:ext>
            </a:extLst>
          </p:cNvPr>
          <p:cNvSpPr txBox="1"/>
          <p:nvPr/>
        </p:nvSpPr>
        <p:spPr>
          <a:xfrm>
            <a:off x="2258582" y="541883"/>
            <a:ext cx="614078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r>
              <a:rPr lang="en-US" altLang="zh-CN" sz="36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kern="100" dirty="0">
                <a:effectLst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zh-CN" sz="1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 startAt="10"/>
            </a:pP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 startAt="10"/>
            </a:pP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 startAt="10"/>
            </a:pP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67906"/>
              </p:ext>
            </p:extLst>
          </p:nvPr>
        </p:nvGraphicFramePr>
        <p:xfrm>
          <a:off x="1119162" y="1297700"/>
          <a:ext cx="5173921" cy="474264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04326">
                  <a:extLst>
                    <a:ext uri="{9D8B030D-6E8A-4147-A177-3AD203B41FA5}">
                      <a16:colId xmlns:a16="http://schemas.microsoft.com/office/drawing/2014/main" val="2278126375"/>
                    </a:ext>
                  </a:extLst>
                </a:gridCol>
                <a:gridCol w="3169595">
                  <a:extLst>
                    <a:ext uri="{9D8B030D-6E8A-4147-A177-3AD203B41FA5}">
                      <a16:colId xmlns:a16="http://schemas.microsoft.com/office/drawing/2014/main" val="2407711920"/>
                    </a:ext>
                  </a:extLst>
                </a:gridCol>
              </a:tblGrid>
              <a:tr h="374396">
                <a:tc rowSpan="4">
                  <a:txBody>
                    <a:bodyPr/>
                    <a:lstStyle/>
                    <a:p>
                      <a:pPr algn="l"/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会员帐号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苏交网官网注册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595590"/>
                  </a:ext>
                </a:extLst>
              </a:tr>
              <a:tr h="3510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1.2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修改密码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850950"/>
                  </a:ext>
                </a:extLst>
              </a:tr>
              <a:tr h="42127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签约管理（设置默认银行）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328850"/>
                  </a:ext>
                </a:extLst>
              </a:tr>
              <a:tr h="37530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账号信息变更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326659"/>
                  </a:ext>
                </a:extLst>
              </a:tr>
              <a:tr h="375309">
                <a:tc rowSpan="3"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2.CA</a:t>
                      </a:r>
                      <a:r>
                        <a:rPr lang="zh-CN" altLang="en-US" dirty="0"/>
                        <a:t>与权限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2.1</a:t>
                      </a:r>
                      <a:r>
                        <a:rPr lang="zh-CN" altLang="en-US" sz="1600" dirty="0"/>
                        <a:t>苏交网账号绑定</a:t>
                      </a:r>
                      <a:r>
                        <a:rPr lang="en-US" altLang="zh-CN" sz="1600" dirty="0"/>
                        <a:t>CA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6176597"/>
                  </a:ext>
                </a:extLst>
              </a:tr>
              <a:tr h="37530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2.2</a:t>
                      </a:r>
                      <a:r>
                        <a:rPr lang="zh-CN" altLang="en-US" sz="1600" dirty="0"/>
                        <a:t>解绑</a:t>
                      </a:r>
                      <a:r>
                        <a:rPr lang="en-US" altLang="zh-CN" sz="1600" dirty="0"/>
                        <a:t>CA/CA</a:t>
                      </a:r>
                      <a:r>
                        <a:rPr lang="zh-CN" altLang="en-US" sz="1600" dirty="0"/>
                        <a:t>管理员转让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284144"/>
                  </a:ext>
                </a:extLst>
              </a:tr>
              <a:tr h="3510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2.3</a:t>
                      </a:r>
                      <a:r>
                        <a:rPr lang="zh-CN" altLang="en-US" sz="1600" dirty="0"/>
                        <a:t>分配</a:t>
                      </a:r>
                      <a:r>
                        <a:rPr lang="en-US" altLang="zh-CN" sz="1600" dirty="0"/>
                        <a:t>CA</a:t>
                      </a:r>
                      <a:r>
                        <a:rPr lang="zh-CN" altLang="en-US" sz="1600" dirty="0"/>
                        <a:t>操作权限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717422"/>
                  </a:ext>
                </a:extLst>
              </a:tr>
              <a:tr h="351069">
                <a:tc rowSpan="3"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3.</a:t>
                      </a:r>
                      <a:r>
                        <a:rPr lang="zh-CN" altLang="en-US" dirty="0"/>
                        <a:t>华夏</a:t>
                      </a:r>
                      <a:r>
                        <a:rPr lang="en-US" altLang="zh-CN" dirty="0"/>
                        <a:t>PDS</a:t>
                      </a:r>
                      <a:r>
                        <a:rPr lang="zh-CN" altLang="en-US" dirty="0"/>
                        <a:t>功能</a:t>
                      </a:r>
                      <a:br>
                        <a:rPr lang="en-US" altLang="zh-CN" dirty="0"/>
                      </a:br>
                      <a:endParaRPr lang="zh-CN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3.1PDS</a:t>
                      </a:r>
                      <a:r>
                        <a:rPr lang="zh-CN" altLang="en-US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本行</a:t>
                      </a:r>
                      <a:r>
                        <a:rPr lang="zh-CN" altLang="zh-CN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入金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127245"/>
                  </a:ext>
                </a:extLst>
              </a:tr>
              <a:tr h="11702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3.2PDS</a:t>
                      </a:r>
                      <a:r>
                        <a:rPr lang="zh-CN" altLang="en-US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出金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55932"/>
                  </a:ext>
                </a:extLst>
              </a:tr>
              <a:tr h="326721">
                <a:tc vMerge="1"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3.3</a:t>
                      </a:r>
                      <a:r>
                        <a:rPr lang="zh-CN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电子回单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5915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清算通电子回单     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zh-CN" altLang="en-US" sz="1600" kern="100" dirty="0"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清算通电子回单流水（华夏）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404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普通货转</a:t>
                      </a:r>
                      <a:endParaRPr lang="zh-CN" alt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普通货转制单</a:t>
                      </a: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复核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47946"/>
                  </a:ext>
                </a:extLst>
              </a:tr>
              <a:tr h="3510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交割数据确认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交割数据确认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679647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010249"/>
              </p:ext>
            </p:extLst>
          </p:nvPr>
        </p:nvGraphicFramePr>
        <p:xfrm>
          <a:off x="6552970" y="1297700"/>
          <a:ext cx="4825755" cy="559409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142376">
                  <a:extLst>
                    <a:ext uri="{9D8B030D-6E8A-4147-A177-3AD203B41FA5}">
                      <a16:colId xmlns:a16="http://schemas.microsoft.com/office/drawing/2014/main" val="1998310232"/>
                    </a:ext>
                  </a:extLst>
                </a:gridCol>
                <a:gridCol w="2683379">
                  <a:extLst>
                    <a:ext uri="{9D8B030D-6E8A-4147-A177-3AD203B41FA5}">
                      <a16:colId xmlns:a16="http://schemas.microsoft.com/office/drawing/2014/main" val="887219147"/>
                    </a:ext>
                  </a:extLst>
                </a:gridCol>
              </a:tblGrid>
              <a:tr h="377993">
                <a:tc rowSpan="6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US" altLang="zh-CN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US" altLang="zh-CN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双边交割管理</a:t>
                      </a:r>
                      <a:endParaRPr lang="en-US" altLang="zh-CN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zh-CN" altLang="en-US" sz="10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双边交割卖方制单</a:t>
                      </a: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复核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4655057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7.2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双边交割买方接收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977858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7.3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双边交割买方支付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303274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7.4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卖方有效期内撤单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43076"/>
                  </a:ext>
                </a:extLst>
              </a:tr>
              <a:tr h="367463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有效期内买方同意撤单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013759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7.6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卖方有效期外撤单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326907"/>
                  </a:ext>
                </a:extLst>
              </a:tr>
              <a:tr h="346331">
                <a:tc rowSpan="5"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8.</a:t>
                      </a:r>
                      <a:r>
                        <a:rPr lang="zh-CN" altLang="en-US" dirty="0"/>
                        <a:t>链式交割管理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交割单确认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331213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8.2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查询交割明细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377543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8.3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链式交割变更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011310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8.4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链式交割撤销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463576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8.5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链式交割办理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0666"/>
                  </a:ext>
                </a:extLst>
              </a:tr>
              <a:tr h="346331">
                <a:tc rowSpan="5"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  <a:p>
                      <a:pPr algn="ctr"/>
                      <a:endParaRPr lang="en-US" altLang="zh-CN" dirty="0"/>
                    </a:p>
                    <a:p>
                      <a:pPr algn="ctr"/>
                      <a:r>
                        <a:rPr lang="en-US" altLang="zh-CN" dirty="0"/>
                        <a:t>9.</a:t>
                      </a:r>
                      <a:r>
                        <a:rPr lang="zh-CN" altLang="en-US" dirty="0"/>
                        <a:t>货物管理</a:t>
                      </a:r>
                      <a:br>
                        <a:rPr lang="en-US" altLang="zh-CN" dirty="0"/>
                      </a:b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货物注册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640906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9.2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货物注册确认 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725261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9.3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货物查询</a:t>
                      </a: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注销仓单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9.4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货物过户查询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3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9.5</a:t>
                      </a: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仓储费支付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282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3909269" y="249685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7.5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双边交割有限期内买方同意撤单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9002328" y="1102969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195929" y="1193230"/>
            <a:ext cx="2020893" cy="589585"/>
            <a:chOff x="1123205" y="-185194"/>
            <a:chExt cx="2020893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1123205" y="-988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496273" y="-185194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zh-CN" altLang="en-US" sz="1200" dirty="0">
                  <a:solidFill>
                    <a:schemeClr val="tx1"/>
                  </a:solidFill>
                </a:rPr>
                <a:t>买方登录苏交网，双边交割管理</a:t>
              </a:r>
              <a:r>
                <a:rPr lang="en-US" altLang="zh-CN" sz="1200" dirty="0">
                  <a:solidFill>
                    <a:schemeClr val="tx1"/>
                  </a:solidFill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</a:rPr>
                <a:t>双边交割查询</a:t>
              </a:r>
              <a:r>
                <a:rPr lang="en-US" altLang="zh-CN" sz="1200" dirty="0">
                  <a:solidFill>
                    <a:schemeClr val="tx1"/>
                  </a:solidFill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</a:rPr>
                <a:t>撤单待确认界面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。</a:t>
              </a:r>
            </a:p>
            <a:p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195929" y="2036693"/>
            <a:ext cx="1986333" cy="642696"/>
            <a:chOff x="1107355" y="693816"/>
            <a:chExt cx="1986333" cy="64269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1107355" y="887321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445863" y="693816"/>
              <a:ext cx="1647825" cy="6426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</a:rPr>
                <a:t>点击同意撤单，则卖方撤单申请成功。</a:t>
              </a:r>
              <a:endParaRPr lang="en-US" altLang="zh-CN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9195928" y="3133285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539641" y="3063333"/>
            <a:ext cx="1647825" cy="9299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</a:rPr>
              <a:t>买方如果不同意卖方的撤单申请，可以拒绝撤单，并在双边交割接受后再次发起支付。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19E384-C2F5-AA48-85A1-CE0D092E4186}"/>
              </a:ext>
            </a:extLst>
          </p:cNvPr>
          <p:cNvSpPr/>
          <p:nvPr/>
        </p:nvSpPr>
        <p:spPr>
          <a:xfrm>
            <a:off x="4156364" y="2844712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BEED5E-CBD8-487E-1A87-8FDD67C1DF48}"/>
              </a:ext>
            </a:extLst>
          </p:cNvPr>
          <p:cNvSpPr/>
          <p:nvPr/>
        </p:nvSpPr>
        <p:spPr>
          <a:xfrm>
            <a:off x="4156364" y="3213838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AB43D2D-ED9A-1975-30E2-4C20BA6D7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556" y="3063333"/>
            <a:ext cx="1241840" cy="14417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AC0A7B7-1B76-1951-7074-6EC3602877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1332" y="1023240"/>
            <a:ext cx="7012914" cy="36429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3F17F24-1984-B233-FF85-9487C508D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9563" y="2938106"/>
            <a:ext cx="1241840" cy="144173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A971C17-99E6-DC28-5512-26FC49EFC4D7}"/>
              </a:ext>
            </a:extLst>
          </p:cNvPr>
          <p:cNvSpPr/>
          <p:nvPr/>
        </p:nvSpPr>
        <p:spPr>
          <a:xfrm>
            <a:off x="3266788" y="2485883"/>
            <a:ext cx="1404965" cy="1201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5706BC7-B68B-4C90-A41B-8E337F282853}"/>
              </a:ext>
            </a:extLst>
          </p:cNvPr>
          <p:cNvSpPr/>
          <p:nvPr/>
        </p:nvSpPr>
        <p:spPr>
          <a:xfrm>
            <a:off x="6617209" y="2485883"/>
            <a:ext cx="1404965" cy="1201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022483-8262-2F59-AF54-5F38EBC5D2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932" y="1407381"/>
            <a:ext cx="645419" cy="31690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C7E55CF-CEDF-F3C1-1468-4F8F36460F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7361" y="2938106"/>
            <a:ext cx="1241840" cy="144173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31EF7C6-75BA-6799-1D5C-654386A670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7527" y="1433289"/>
            <a:ext cx="2491737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7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3909269" y="249685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7.6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双边交割有效期外撤单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9002328" y="1102969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195929" y="1193230"/>
            <a:ext cx="2020893" cy="589585"/>
            <a:chOff x="1123205" y="-185194"/>
            <a:chExt cx="2020893" cy="5895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1123205" y="-988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496273" y="-185194"/>
              <a:ext cx="1647825" cy="5895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有效期外卖方撤单操作同有效期内。</a:t>
              </a:r>
            </a:p>
            <a:p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195929" y="2036692"/>
            <a:ext cx="1986333" cy="892038"/>
            <a:chOff x="1107355" y="693815"/>
            <a:chExt cx="1986333" cy="89203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1107355" y="887321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445863" y="693815"/>
              <a:ext cx="1647825" cy="8920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超过有效期撤单后，该提单将撤销至新制状态，进入双边交割制单界面点击作废操作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4E39884-7022-4E31-93D6-E12BC7A826B4}"/>
              </a:ext>
            </a:extLst>
          </p:cNvPr>
          <p:cNvSpPr/>
          <p:nvPr/>
        </p:nvSpPr>
        <p:spPr>
          <a:xfrm>
            <a:off x="9195928" y="3133285"/>
            <a:ext cx="255685" cy="3308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A0B493-A820-750B-A9BB-2162C33BD52B}"/>
              </a:ext>
            </a:extLst>
          </p:cNvPr>
          <p:cNvSpPr/>
          <p:nvPr/>
        </p:nvSpPr>
        <p:spPr>
          <a:xfrm>
            <a:off x="9539641" y="3063333"/>
            <a:ext cx="1647825" cy="589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+mn-ea"/>
              </a:rPr>
              <a:t>提单作废后，才能释放出来重新制单。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19E384-C2F5-AA48-85A1-CE0D092E4186}"/>
              </a:ext>
            </a:extLst>
          </p:cNvPr>
          <p:cNvSpPr/>
          <p:nvPr/>
        </p:nvSpPr>
        <p:spPr>
          <a:xfrm>
            <a:off x="4156364" y="2844712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BEED5E-CBD8-487E-1A87-8FDD67C1DF48}"/>
              </a:ext>
            </a:extLst>
          </p:cNvPr>
          <p:cNvSpPr/>
          <p:nvPr/>
        </p:nvSpPr>
        <p:spPr>
          <a:xfrm>
            <a:off x="4156364" y="3213838"/>
            <a:ext cx="1259378" cy="288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462853-FC02-9D81-4EFD-0C3A78648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3223" y="1084930"/>
            <a:ext cx="6629105" cy="25679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FF9CD2C-4264-3C1F-85A1-FB3394E04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3403" y="2771681"/>
            <a:ext cx="1024971" cy="12132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8B88C3-7699-5881-2255-FBD958891C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3223" y="1407381"/>
            <a:ext cx="644486" cy="26168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2A19C4E-C33B-C06A-2DBF-46F171B407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7709" y="2771681"/>
            <a:ext cx="990665" cy="121323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7534F8F-960B-1843-8B78-9617868FDE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7710" y="1407382"/>
            <a:ext cx="2124134" cy="24397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984C067-B73D-D889-66AA-DB5CA1E47F5C}"/>
              </a:ext>
            </a:extLst>
          </p:cNvPr>
          <p:cNvSpPr/>
          <p:nvPr/>
        </p:nvSpPr>
        <p:spPr>
          <a:xfrm>
            <a:off x="4876800" y="2842513"/>
            <a:ext cx="578678" cy="2439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0628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B21F1DE-CB5B-D40F-9EAF-0A9F209BD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99" y="866619"/>
            <a:ext cx="10181202" cy="57325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455020" y="366104"/>
            <a:ext cx="37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8.1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链式交割交割单确认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FD6EF6F-8790-B57B-5CA3-CFDE35A2B954}"/>
              </a:ext>
            </a:extLst>
          </p:cNvPr>
          <p:cNvSpPr/>
          <p:nvPr/>
        </p:nvSpPr>
        <p:spPr>
          <a:xfrm>
            <a:off x="8711466" y="1049714"/>
            <a:ext cx="2301923" cy="5010617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BF8C93E-1B73-B76A-6245-943AA80C86C2}"/>
              </a:ext>
            </a:extLst>
          </p:cNvPr>
          <p:cNvSpPr/>
          <p:nvPr/>
        </p:nvSpPr>
        <p:spPr>
          <a:xfrm>
            <a:off x="9226893" y="2230391"/>
            <a:ext cx="1647825" cy="5300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选择待确认的交割单，点击查看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4DC32D0-3653-42C5-5A43-D34B4F7A6E7F}"/>
              </a:ext>
            </a:extLst>
          </p:cNvPr>
          <p:cNvSpPr/>
          <p:nvPr/>
        </p:nvSpPr>
        <p:spPr>
          <a:xfrm>
            <a:off x="9226893" y="3061223"/>
            <a:ext cx="1638097" cy="6671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仔细核对交割信息，特别是交割结算金额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5FB6357-ED4D-0182-CA6A-45657ACF350C}"/>
              </a:ext>
            </a:extLst>
          </p:cNvPr>
          <p:cNvSpPr/>
          <p:nvPr/>
        </p:nvSpPr>
        <p:spPr>
          <a:xfrm>
            <a:off x="9252977" y="3833105"/>
            <a:ext cx="1638097" cy="6671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点击确定后再次确认交割银行是否为默认银行</a:t>
            </a:r>
          </a:p>
          <a:p>
            <a:endParaRPr lang="zh-CN" altLang="en-US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2B6CBD8-5455-1CE8-11C3-19E06AAC6369}"/>
              </a:ext>
            </a:extLst>
          </p:cNvPr>
          <p:cNvGrpSpPr/>
          <p:nvPr/>
        </p:nvGrpSpPr>
        <p:grpSpPr>
          <a:xfrm>
            <a:off x="8877792" y="1409802"/>
            <a:ext cx="1969269" cy="530069"/>
            <a:chOff x="929604" y="1559683"/>
            <a:chExt cx="1969269" cy="45563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91F085F-6E17-1B83-ACA6-FFD004CBFCD8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C5980D53-B696-8030-4829-D1FE162CA8E0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交割单确认</a:t>
              </a: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DE5D1339-E5B7-E74C-833F-B77C9DE83976}"/>
              </a:ext>
            </a:extLst>
          </p:cNvPr>
          <p:cNvSpPr/>
          <p:nvPr/>
        </p:nvSpPr>
        <p:spPr>
          <a:xfrm>
            <a:off x="8889887" y="2330366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7C99F6A-D1AF-B9A9-2988-BAA27007EC95}"/>
              </a:ext>
            </a:extLst>
          </p:cNvPr>
          <p:cNvSpPr/>
          <p:nvPr/>
        </p:nvSpPr>
        <p:spPr>
          <a:xfrm>
            <a:off x="8889887" y="3220106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07414DC-F782-E367-1038-ABA9B2739111}"/>
              </a:ext>
            </a:extLst>
          </p:cNvPr>
          <p:cNvSpPr/>
          <p:nvPr/>
        </p:nvSpPr>
        <p:spPr>
          <a:xfrm>
            <a:off x="8892446" y="3902039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81C2F41-7143-2C3F-E603-40277CF1DA3C}"/>
              </a:ext>
            </a:extLst>
          </p:cNvPr>
          <p:cNvSpPr/>
          <p:nvPr/>
        </p:nvSpPr>
        <p:spPr>
          <a:xfrm>
            <a:off x="9252977" y="4648828"/>
            <a:ext cx="1670617" cy="10223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确认后输入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密码，完成交割单确认（中间客户可同时完成买方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卖方合同确认）</a:t>
            </a:r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DA5D670-6DE9-CE69-C0FC-F1586F31A92C}"/>
              </a:ext>
            </a:extLst>
          </p:cNvPr>
          <p:cNvSpPr/>
          <p:nvPr/>
        </p:nvSpPr>
        <p:spPr>
          <a:xfrm>
            <a:off x="8906653" y="4665992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4119007" y="2626196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155561" y="2634104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718957" y="2178467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781F495-01D4-FD7E-E9A1-24826B27C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783" y="1674836"/>
            <a:ext cx="843721" cy="49243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F2716C7-0916-5D6C-6675-7D59E52315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4263" y="1707255"/>
            <a:ext cx="2825820" cy="2326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0079FEB-09A0-1954-F9CD-77D30088D3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3887" y="4854837"/>
            <a:ext cx="1493286" cy="163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200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307132" y="357217"/>
            <a:ext cx="2791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8.1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链式交割交割单确认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399" y="1112823"/>
            <a:ext cx="10085823" cy="51070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4088527" y="2282337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8098552" y="2806212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8591549" y="1329836"/>
            <a:ext cx="717947" cy="117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B65A1EF-1EAF-ED97-3E40-B171613D3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399" y="1635079"/>
            <a:ext cx="957471" cy="43504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4FE14E6-C39C-BE07-05E8-1812E73314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9891" y="1717193"/>
            <a:ext cx="3026074" cy="2881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8C94DCF-C0C5-7139-90F2-927B7A033F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7324" y="4351180"/>
            <a:ext cx="1493286" cy="163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27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16" y="1257539"/>
            <a:ext cx="10058400" cy="46404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345455" y="351301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8.2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链式交割查询交割记录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47C8867-DD8F-C5D8-EE60-E3FF34F5EEFB}"/>
              </a:ext>
            </a:extLst>
          </p:cNvPr>
          <p:cNvSpPr/>
          <p:nvPr/>
        </p:nvSpPr>
        <p:spPr>
          <a:xfrm>
            <a:off x="8837379" y="2727907"/>
            <a:ext cx="2301923" cy="2783096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6BFA0DA-050F-8B1C-5DBF-5912AF2520AC}"/>
              </a:ext>
            </a:extLst>
          </p:cNvPr>
          <p:cNvSpPr/>
          <p:nvPr/>
        </p:nvSpPr>
        <p:spPr>
          <a:xfrm>
            <a:off x="9323772" y="2938107"/>
            <a:ext cx="1647825" cy="4556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登录苏交网，交割管理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—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交割单确认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219E39-DCCC-DFDF-D09B-67B3D3BA5011}"/>
              </a:ext>
            </a:extLst>
          </p:cNvPr>
          <p:cNvSpPr/>
          <p:nvPr/>
        </p:nvSpPr>
        <p:spPr>
          <a:xfrm>
            <a:off x="9323772" y="3839492"/>
            <a:ext cx="1647825" cy="5807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设置搜索条件点击搜索可以查看历史交割记录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E3B70F-90CC-3963-ECED-ADC558CD255F}"/>
              </a:ext>
            </a:extLst>
          </p:cNvPr>
          <p:cNvSpPr/>
          <p:nvPr/>
        </p:nvSpPr>
        <p:spPr>
          <a:xfrm>
            <a:off x="9323771" y="4700034"/>
            <a:ext cx="1647825" cy="4556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点击导出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可以生成交割记录文档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FEA5EC3-A448-22B2-3AE1-FA644D945192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E89B783-2ECE-E703-BD45-FD3599560C2F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0B09560-2DDE-B024-9462-5FBDA3B558C8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登录苏交网，链式交割管理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交割明细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FAC09C48-FF26-1FBD-BDDB-81E8B9ED841B}"/>
              </a:ext>
            </a:extLst>
          </p:cNvPr>
          <p:cNvSpPr/>
          <p:nvPr/>
        </p:nvSpPr>
        <p:spPr>
          <a:xfrm>
            <a:off x="9002328" y="3839492"/>
            <a:ext cx="255685" cy="2556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4AAF432-132B-8688-1113-46602036AE40}"/>
              </a:ext>
            </a:extLst>
          </p:cNvPr>
          <p:cNvSpPr/>
          <p:nvPr/>
        </p:nvSpPr>
        <p:spPr>
          <a:xfrm>
            <a:off x="9002328" y="4740877"/>
            <a:ext cx="255685" cy="2556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4985307" y="3419619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2682413" y="3427399"/>
            <a:ext cx="1088699" cy="1503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8179150" y="1435483"/>
            <a:ext cx="658229" cy="1284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7161999" y="3419619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2575771" y="4483981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5020813" y="4483981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7023263" y="4483981"/>
            <a:ext cx="1440717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2575771" y="5467129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4985307" y="5486928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8864437-9D90-4742-B6B0-E017FA591141}"/>
              </a:ext>
            </a:extLst>
          </p:cNvPr>
          <p:cNvSpPr/>
          <p:nvPr/>
        </p:nvSpPr>
        <p:spPr>
          <a:xfrm>
            <a:off x="7092630" y="5499541"/>
            <a:ext cx="1301981" cy="15812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6F6095-678E-D474-9A8C-EAEA3061DE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480" y="1745513"/>
            <a:ext cx="918833" cy="41524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BD083C-FB08-85B0-F781-BA51D57E4E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0555" y="1781036"/>
            <a:ext cx="2938575" cy="31280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EBB51F5-EEAA-8525-F3B4-A2633B2725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3515" y="4420283"/>
            <a:ext cx="1371411" cy="152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06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7566" y="1147640"/>
            <a:ext cx="10085823" cy="487099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76F9750-E3B3-D280-09C8-ECD8C28A9B5C}"/>
              </a:ext>
            </a:extLst>
          </p:cNvPr>
          <p:cNvSpPr/>
          <p:nvPr/>
        </p:nvSpPr>
        <p:spPr>
          <a:xfrm>
            <a:off x="8711466" y="1049714"/>
            <a:ext cx="2301923" cy="5010617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975758" y="360014"/>
            <a:ext cx="3902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8.3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链式交割变更</a:t>
            </a:r>
            <a:r>
              <a:rPr lang="zh-CN" altLang="en-US" sz="1800" b="0" kern="12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（更改交割银行）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480535" y="2192955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480535" y="2443220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762786" y="1350820"/>
            <a:ext cx="717947" cy="117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0B65124-BE4F-C534-2A8C-EF1D2F3B48E0}"/>
              </a:ext>
            </a:extLst>
          </p:cNvPr>
          <p:cNvSpPr/>
          <p:nvPr/>
        </p:nvSpPr>
        <p:spPr>
          <a:xfrm>
            <a:off x="9226893" y="2230391"/>
            <a:ext cx="1647825" cy="5300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进入链式交割管理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链式交割变更。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243FE5-8E38-C551-99AF-9ADE14245404}"/>
              </a:ext>
            </a:extLst>
          </p:cNvPr>
          <p:cNvSpPr/>
          <p:nvPr/>
        </p:nvSpPr>
        <p:spPr>
          <a:xfrm>
            <a:off x="9226893" y="2925752"/>
            <a:ext cx="1638097" cy="7788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点击更新结算银行，再次确认交割银行是否为需更改的银行。</a:t>
            </a:r>
          </a:p>
          <a:p>
            <a:endParaRPr lang="zh-CN" altLang="en-US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DC18F0-898B-177B-A589-2313FF5379EC}"/>
              </a:ext>
            </a:extLst>
          </p:cNvPr>
          <p:cNvSpPr/>
          <p:nvPr/>
        </p:nvSpPr>
        <p:spPr>
          <a:xfrm>
            <a:off x="9252977" y="3802570"/>
            <a:ext cx="1638097" cy="6671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点击确定后完成交割银行变更。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2856A7-A6DB-42B5-58F5-AD85D3A5B45F}"/>
              </a:ext>
            </a:extLst>
          </p:cNvPr>
          <p:cNvGrpSpPr/>
          <p:nvPr/>
        </p:nvGrpSpPr>
        <p:grpSpPr>
          <a:xfrm>
            <a:off x="8877792" y="1409803"/>
            <a:ext cx="1969269" cy="778892"/>
            <a:chOff x="929604" y="1559683"/>
            <a:chExt cx="1969269" cy="6695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FD94E68-532C-D747-23DF-2B58B6B495DD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71FFE11-F900-9AF7-1C8B-BA428A5A6197}"/>
                </a:ext>
              </a:extLst>
            </p:cNvPr>
            <p:cNvSpPr/>
            <p:nvPr/>
          </p:nvSpPr>
          <p:spPr>
            <a:xfrm>
              <a:off x="1251048" y="1559683"/>
              <a:ext cx="1647825" cy="6695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登录苏交网，会员中心，签约管理将需更改的银行设为默认银行。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5A53D08C-E21E-8318-710B-BDFE6160339C}"/>
              </a:ext>
            </a:extLst>
          </p:cNvPr>
          <p:cNvSpPr/>
          <p:nvPr/>
        </p:nvSpPr>
        <p:spPr>
          <a:xfrm>
            <a:off x="8889887" y="2330366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708DDA-741E-D52D-3BAC-F475CD3E585B}"/>
              </a:ext>
            </a:extLst>
          </p:cNvPr>
          <p:cNvSpPr/>
          <p:nvPr/>
        </p:nvSpPr>
        <p:spPr>
          <a:xfrm>
            <a:off x="8889887" y="3220106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1520835-36C5-7DCB-0A7F-29C6B5CCF393}"/>
              </a:ext>
            </a:extLst>
          </p:cNvPr>
          <p:cNvSpPr/>
          <p:nvPr/>
        </p:nvSpPr>
        <p:spPr>
          <a:xfrm>
            <a:off x="8892446" y="3902039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A04FF87-18AD-3B8B-8EF2-9F6D29CE27E7}"/>
              </a:ext>
            </a:extLst>
          </p:cNvPr>
          <p:cNvSpPr/>
          <p:nvPr/>
        </p:nvSpPr>
        <p:spPr>
          <a:xfrm>
            <a:off x="9252977" y="4648828"/>
            <a:ext cx="1670617" cy="10223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交割银行变更后需重新确认交割合同。</a:t>
            </a:r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098388C-7181-99A3-5BC0-A035EAF8F1BF}"/>
              </a:ext>
            </a:extLst>
          </p:cNvPr>
          <p:cNvSpPr/>
          <p:nvPr/>
        </p:nvSpPr>
        <p:spPr>
          <a:xfrm>
            <a:off x="8906653" y="4665992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F920E019-4E86-0A59-26F7-FF87BE47E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469" y="1621827"/>
            <a:ext cx="859409" cy="40885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141D560-AB94-CD6A-D441-89A67D2B0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3628" y="4199493"/>
            <a:ext cx="1092338" cy="151086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D9628B-E001-DF38-8415-74F9C545B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5429" y="1650789"/>
            <a:ext cx="2858605" cy="2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409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4939" y="963398"/>
            <a:ext cx="8447794" cy="521421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76F9750-E3B3-D280-09C8-ECD8C28A9B5C}"/>
              </a:ext>
            </a:extLst>
          </p:cNvPr>
          <p:cNvSpPr/>
          <p:nvPr/>
        </p:nvSpPr>
        <p:spPr>
          <a:xfrm>
            <a:off x="8711466" y="1049714"/>
            <a:ext cx="2301923" cy="5010617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307132" y="339864"/>
            <a:ext cx="359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8.4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链式交割撤销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5962622" y="2162269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3480535" y="2443220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7BA5783-D382-4EAF-A2D0-C1ACA0707811}"/>
              </a:ext>
            </a:extLst>
          </p:cNvPr>
          <p:cNvSpPr/>
          <p:nvPr/>
        </p:nvSpPr>
        <p:spPr>
          <a:xfrm>
            <a:off x="7298164" y="1059348"/>
            <a:ext cx="717947" cy="117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0B65124-BE4F-C534-2A8C-EF1D2F3B48E0}"/>
              </a:ext>
            </a:extLst>
          </p:cNvPr>
          <p:cNvSpPr/>
          <p:nvPr/>
        </p:nvSpPr>
        <p:spPr>
          <a:xfrm>
            <a:off x="9133477" y="2756601"/>
            <a:ext cx="1647825" cy="591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进入链式交割管理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链交割撤销，点击撤销发起申请。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243FE5-8E38-C551-99AF-9ADE14245404}"/>
              </a:ext>
            </a:extLst>
          </p:cNvPr>
          <p:cNvSpPr/>
          <p:nvPr/>
        </p:nvSpPr>
        <p:spPr>
          <a:xfrm>
            <a:off x="9145572" y="3839827"/>
            <a:ext cx="1638097" cy="12085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待链条头尾客户均发起撤销申请后，苏交网后台撤销审核通过即完成链交割撤销。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2856A7-A6DB-42B5-58F5-AD85D3A5B45F}"/>
              </a:ext>
            </a:extLst>
          </p:cNvPr>
          <p:cNvGrpSpPr/>
          <p:nvPr/>
        </p:nvGrpSpPr>
        <p:grpSpPr>
          <a:xfrm>
            <a:off x="8872866" y="1683554"/>
            <a:ext cx="1939598" cy="778892"/>
            <a:chOff x="924678" y="1794994"/>
            <a:chExt cx="1939598" cy="6695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FD94E68-532C-D747-23DF-2B58B6B495DD}"/>
                </a:ext>
              </a:extLst>
            </p:cNvPr>
            <p:cNvSpPr/>
            <p:nvPr/>
          </p:nvSpPr>
          <p:spPr>
            <a:xfrm>
              <a:off x="924678" y="1800328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71FFE11-F900-9AF7-1C8B-BA428A5A6197}"/>
                </a:ext>
              </a:extLst>
            </p:cNvPr>
            <p:cNvSpPr/>
            <p:nvPr/>
          </p:nvSpPr>
          <p:spPr>
            <a:xfrm>
              <a:off x="1216451" y="1794994"/>
              <a:ext cx="1647825" cy="6695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如果链式交割需撤销，可由链条头尾客户直接发起撤销。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5A53D08C-E21E-8318-710B-BDFE6160339C}"/>
              </a:ext>
            </a:extLst>
          </p:cNvPr>
          <p:cNvSpPr/>
          <p:nvPr/>
        </p:nvSpPr>
        <p:spPr>
          <a:xfrm>
            <a:off x="8806199" y="2850821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708DDA-741E-D52D-3BAC-F475CD3E585B}"/>
              </a:ext>
            </a:extLst>
          </p:cNvPr>
          <p:cNvSpPr/>
          <p:nvPr/>
        </p:nvSpPr>
        <p:spPr>
          <a:xfrm>
            <a:off x="8808566" y="4134182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BAA526F-4E7B-37B0-8027-62C652F31C5A}"/>
              </a:ext>
            </a:extLst>
          </p:cNvPr>
          <p:cNvSpPr/>
          <p:nvPr/>
        </p:nvSpPr>
        <p:spPr>
          <a:xfrm>
            <a:off x="3480535" y="3652438"/>
            <a:ext cx="1144270" cy="37501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34B1170-E170-0255-343E-CB58D7C593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4939" y="1384733"/>
            <a:ext cx="726818" cy="36635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F7E42D8-79C1-3864-4814-C7081BD864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3862" y="3746701"/>
            <a:ext cx="1088996" cy="1555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FE5155F-26F6-1924-F0B2-638D485D37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5230" y="1384733"/>
            <a:ext cx="3181902" cy="33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043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BB8A-625A-F96E-83E1-2418BD9DF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9FD8C0-0CFB-C410-6D7F-AB1F0EB81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1266" y="1015660"/>
            <a:ext cx="8447794" cy="521421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1759C9F8-38FC-ACAD-4660-C9F9921D05B8}"/>
              </a:ext>
            </a:extLst>
          </p:cNvPr>
          <p:cNvSpPr/>
          <p:nvPr/>
        </p:nvSpPr>
        <p:spPr>
          <a:xfrm>
            <a:off x="9810741" y="991707"/>
            <a:ext cx="2301923" cy="5010617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5BA36F-5CCD-47F0-C653-16A96D95FEFD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9891BBA-A12F-CA33-2803-E6F6DBCD62D5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418D366A-ACEF-E795-5F37-1AD29FFE621B}"/>
              </a:ext>
            </a:extLst>
          </p:cNvPr>
          <p:cNvSpPr txBox="1"/>
          <p:nvPr/>
        </p:nvSpPr>
        <p:spPr>
          <a:xfrm>
            <a:off x="5307132" y="339864"/>
            <a:ext cx="359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8.5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链式交割办理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E9772F-47FE-9698-1676-7CB86F918DA3}"/>
              </a:ext>
            </a:extLst>
          </p:cNvPr>
          <p:cNvSpPr/>
          <p:nvPr/>
        </p:nvSpPr>
        <p:spPr>
          <a:xfrm>
            <a:off x="5962622" y="2162269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1812872-7D0A-6989-38BD-7CE47935EA3A}"/>
              </a:ext>
            </a:extLst>
          </p:cNvPr>
          <p:cNvSpPr/>
          <p:nvPr/>
        </p:nvSpPr>
        <p:spPr>
          <a:xfrm>
            <a:off x="3480535" y="2443220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DE037B6-EA8D-7EB2-EBCA-A558DF171531}"/>
              </a:ext>
            </a:extLst>
          </p:cNvPr>
          <p:cNvSpPr/>
          <p:nvPr/>
        </p:nvSpPr>
        <p:spPr>
          <a:xfrm>
            <a:off x="7298164" y="1059348"/>
            <a:ext cx="717947" cy="117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19A0DD-BDFE-A3D2-0D7E-FE5CDA338F1E}"/>
              </a:ext>
            </a:extLst>
          </p:cNvPr>
          <p:cNvSpPr/>
          <p:nvPr/>
        </p:nvSpPr>
        <p:spPr>
          <a:xfrm>
            <a:off x="10214412" y="2631555"/>
            <a:ext cx="1647825" cy="10819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链条最初的卖方登录苏交网前台，在链式交割管理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链式交割办理界面点击冻结仓单，选择相匹配的货物，点击提交。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27F8A11-CEA2-685D-DE51-F5AF44D64F69}"/>
              </a:ext>
            </a:extLst>
          </p:cNvPr>
          <p:cNvGrpSpPr/>
          <p:nvPr/>
        </p:nvGrpSpPr>
        <p:grpSpPr>
          <a:xfrm>
            <a:off x="9958727" y="1444486"/>
            <a:ext cx="1894194" cy="647273"/>
            <a:chOff x="2010539" y="1680117"/>
            <a:chExt cx="1894194" cy="89662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95299FA-E843-65C5-22C3-6D9C2C4807AC}"/>
                </a:ext>
              </a:extLst>
            </p:cNvPr>
            <p:cNvSpPr/>
            <p:nvPr/>
          </p:nvSpPr>
          <p:spPr>
            <a:xfrm>
              <a:off x="2010539" y="1680117"/>
              <a:ext cx="255685" cy="38427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DA7E1E3-5629-8152-D2CE-F5F80A4944F8}"/>
                </a:ext>
              </a:extLst>
            </p:cNvPr>
            <p:cNvSpPr/>
            <p:nvPr/>
          </p:nvSpPr>
          <p:spPr>
            <a:xfrm>
              <a:off x="2256908" y="1680117"/>
              <a:ext cx="1647825" cy="8966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客户自助办理需链上有所合同均确认完毕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73247B82-3126-E1A8-BB63-65AF10EB74E8}"/>
              </a:ext>
            </a:extLst>
          </p:cNvPr>
          <p:cNvSpPr/>
          <p:nvPr/>
        </p:nvSpPr>
        <p:spPr>
          <a:xfrm>
            <a:off x="9949411" y="2631555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CC65633-47BC-D04B-15D8-62C040A2840E}"/>
              </a:ext>
            </a:extLst>
          </p:cNvPr>
          <p:cNvSpPr/>
          <p:nvPr/>
        </p:nvSpPr>
        <p:spPr>
          <a:xfrm>
            <a:off x="3480535" y="3652438"/>
            <a:ext cx="1144270" cy="37501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633E83-2CF5-F4EE-99A0-45240F8B72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4939" y="1384733"/>
            <a:ext cx="726818" cy="36635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840922A-ACD4-06CC-B2A3-8623B8E7AC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3862" y="3746701"/>
            <a:ext cx="1088996" cy="1555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8DFBAFC-AE0C-113E-2B77-BE66350FA7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5230" y="1384733"/>
            <a:ext cx="3181902" cy="33558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5F01198-DDAB-3392-A386-F07721CFC5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266" y="1030933"/>
            <a:ext cx="8483882" cy="506446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12D1185-75C7-5F21-F9CD-E25C5FD2F2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0998" y="4422969"/>
            <a:ext cx="1144270" cy="173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48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096A5-1941-CE12-A904-39139A290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99BAC8-1146-AADF-1565-159932412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1266" y="1015660"/>
            <a:ext cx="8447794" cy="521421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01E1CEE4-BE5C-56A6-2A24-1FAF7B8EBB7F}"/>
              </a:ext>
            </a:extLst>
          </p:cNvPr>
          <p:cNvSpPr/>
          <p:nvPr/>
        </p:nvSpPr>
        <p:spPr>
          <a:xfrm>
            <a:off x="9810741" y="991707"/>
            <a:ext cx="2301923" cy="5010617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9001E0-A7AE-8FAF-E970-36645BFFF55C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A864B4F-22B6-F2CA-979D-E74E21BD68B8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7D5E587F-7036-1FEF-0C1E-33A67AA98ABE}"/>
              </a:ext>
            </a:extLst>
          </p:cNvPr>
          <p:cNvSpPr txBox="1"/>
          <p:nvPr/>
        </p:nvSpPr>
        <p:spPr>
          <a:xfrm>
            <a:off x="5307132" y="339864"/>
            <a:ext cx="359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8.5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链式交割办理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AF6B2B-1987-012F-9BE8-BB4913999768}"/>
              </a:ext>
            </a:extLst>
          </p:cNvPr>
          <p:cNvSpPr/>
          <p:nvPr/>
        </p:nvSpPr>
        <p:spPr>
          <a:xfrm>
            <a:off x="5962622" y="2162269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E4D4D5-48C1-0640-8191-C1658EEF3307}"/>
              </a:ext>
            </a:extLst>
          </p:cNvPr>
          <p:cNvSpPr/>
          <p:nvPr/>
        </p:nvSpPr>
        <p:spPr>
          <a:xfrm>
            <a:off x="3480535" y="2443220"/>
            <a:ext cx="1144270" cy="1044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0A2036E-B8D9-2F30-37E3-1BDDB21E614A}"/>
              </a:ext>
            </a:extLst>
          </p:cNvPr>
          <p:cNvSpPr/>
          <p:nvPr/>
        </p:nvSpPr>
        <p:spPr>
          <a:xfrm>
            <a:off x="7298164" y="1059348"/>
            <a:ext cx="717947" cy="117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BC09F6-0054-36EC-BE10-F46235D5CD96}"/>
              </a:ext>
            </a:extLst>
          </p:cNvPr>
          <p:cNvSpPr/>
          <p:nvPr/>
        </p:nvSpPr>
        <p:spPr>
          <a:xfrm>
            <a:off x="10214412" y="2631555"/>
            <a:ext cx="1647825" cy="7974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支付完成通知苏交网发送仓单过户、过户通知，完成货物注销。。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C5BBE09-CE09-6B74-7896-A9004BBE3600}"/>
              </a:ext>
            </a:extLst>
          </p:cNvPr>
          <p:cNvGrpSpPr/>
          <p:nvPr/>
        </p:nvGrpSpPr>
        <p:grpSpPr>
          <a:xfrm>
            <a:off x="9958727" y="1444486"/>
            <a:ext cx="1894194" cy="1081998"/>
            <a:chOff x="2010539" y="1680117"/>
            <a:chExt cx="1894194" cy="89662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1CAC446-3693-E890-AA31-9B0015C506EF}"/>
                </a:ext>
              </a:extLst>
            </p:cNvPr>
            <p:cNvSpPr/>
            <p:nvPr/>
          </p:nvSpPr>
          <p:spPr>
            <a:xfrm>
              <a:off x="2010539" y="1680117"/>
              <a:ext cx="255685" cy="27454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99D15CF-3F16-A5EA-8BED-C6344A9DB5FD}"/>
                </a:ext>
              </a:extLst>
            </p:cNvPr>
            <p:cNvSpPr/>
            <p:nvPr/>
          </p:nvSpPr>
          <p:spPr>
            <a:xfrm>
              <a:off x="2256908" y="1680117"/>
              <a:ext cx="1647825" cy="8966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链条最后的买方登录苏交网前台，在链式交割管理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链式交割办理界面点击支付货款，输入支付密码、验证码，点击确认支付。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5C42B993-DC64-C9A7-1BA1-D89BEB4C4810}"/>
              </a:ext>
            </a:extLst>
          </p:cNvPr>
          <p:cNvSpPr/>
          <p:nvPr/>
        </p:nvSpPr>
        <p:spPr>
          <a:xfrm>
            <a:off x="9949411" y="2631555"/>
            <a:ext cx="255685" cy="2974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21955A7-4ABC-A50F-0C0E-A2BAC762EA94}"/>
              </a:ext>
            </a:extLst>
          </p:cNvPr>
          <p:cNvSpPr/>
          <p:nvPr/>
        </p:nvSpPr>
        <p:spPr>
          <a:xfrm>
            <a:off x="3480535" y="3652438"/>
            <a:ext cx="1144270" cy="37501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0970372-8801-F5D1-4573-21A7BE727C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4939" y="1384733"/>
            <a:ext cx="726818" cy="36635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B4129C7-7F71-5519-6F20-9104D24905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3862" y="3746701"/>
            <a:ext cx="1088996" cy="1555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A63C3D1-A7C7-969D-D79B-6C3224542A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5230" y="1384733"/>
            <a:ext cx="3181902" cy="33558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606901A-6F4A-2049-FA04-423A8374EF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266" y="1030933"/>
            <a:ext cx="8483882" cy="506446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F66B20D-71BF-CDFE-E4D1-EAA04EB9C9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7392" y="1858836"/>
            <a:ext cx="7372625" cy="41974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34E8B57-79A7-0919-9C9B-903AF97C81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77746" y="4432697"/>
            <a:ext cx="1144270" cy="173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69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721" y="1112823"/>
            <a:ext cx="9550558" cy="52745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542002" y="28444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9.1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货物注册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762349" y="2716640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620703"/>
            <a:chOff x="929604" y="1559683"/>
            <a:chExt cx="1969269" cy="6207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6207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登录苏交网，货物注册管理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货物注册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选择仓库及品名，点击货物明细查询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根据展示明细，选择对应货物，填写数量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提交后等待仓库确认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BC2BECC5-39D2-4DF6-BC97-9B7913BB4CF2}"/>
              </a:ext>
            </a:extLst>
          </p:cNvPr>
          <p:cNvSpPr/>
          <p:nvPr/>
        </p:nvSpPr>
        <p:spPr>
          <a:xfrm>
            <a:off x="8305149" y="1309290"/>
            <a:ext cx="457200" cy="1415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520D90-40BF-BD25-E50E-A302456C7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721" y="1576905"/>
            <a:ext cx="887975" cy="382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6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6F21DDB-B4B8-6313-18E1-A56DA3133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794" y="680383"/>
            <a:ext cx="5547761" cy="5676530"/>
          </a:xfrm>
          <a:prstGeom prst="rect">
            <a:avLst/>
          </a:prstGeom>
          <a:solidFill>
            <a:schemeClr val="accent1"/>
          </a:solidFill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72F526-2BD7-4156-A9FD-9DDAC7AF63ED}"/>
              </a:ext>
            </a:extLst>
          </p:cNvPr>
          <p:cNvGrpSpPr/>
          <p:nvPr/>
        </p:nvGrpSpPr>
        <p:grpSpPr>
          <a:xfrm>
            <a:off x="904656" y="1559683"/>
            <a:ext cx="1969269" cy="455637"/>
            <a:chOff x="929604" y="1559683"/>
            <a:chExt cx="1969269" cy="455637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2ECBBEF-62AA-49BE-B9E8-0756525523E6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0DD456E-D1C9-4564-B547-C35C50A2C3F8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登录苏交网官网</a:t>
              </a:r>
              <a:endPara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www.jschemex.com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DE9A65D-CF2E-44B6-95F7-302973D1D318}"/>
              </a:ext>
            </a:extLst>
          </p:cNvPr>
          <p:cNvGrpSpPr/>
          <p:nvPr/>
        </p:nvGrpSpPr>
        <p:grpSpPr>
          <a:xfrm>
            <a:off x="904656" y="2461068"/>
            <a:ext cx="1969269" cy="507419"/>
            <a:chOff x="913754" y="2496615"/>
            <a:chExt cx="1969269" cy="50741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3844798-7815-4435-8D3B-C0B7D84838E6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AA5F0F0-B374-4629-A05C-326E0B3469F7}"/>
                </a:ext>
              </a:extLst>
            </p:cNvPr>
            <p:cNvSpPr/>
            <p:nvPr/>
          </p:nvSpPr>
          <p:spPr>
            <a:xfrm>
              <a:off x="1235198" y="2496615"/>
              <a:ext cx="1647825" cy="5074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填写必填的注册信息，输入验证码、短信验证码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49AE36-2188-4D0E-8B07-B84E7B491994}"/>
              </a:ext>
            </a:extLst>
          </p:cNvPr>
          <p:cNvGrpSpPr/>
          <p:nvPr/>
        </p:nvGrpSpPr>
        <p:grpSpPr>
          <a:xfrm>
            <a:off x="904656" y="3362453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0109FCA-644E-4F32-B8DB-0A6958DA739A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169E16A-E666-4706-A01D-2591228562B5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确认提交并继续注册，</a:t>
              </a:r>
              <a:endPara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确认弹出的注册须知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61176D-0D95-4D38-AA6A-53497C93D37C}"/>
              </a:ext>
            </a:extLst>
          </p:cNvPr>
          <p:cNvGrpSpPr/>
          <p:nvPr/>
        </p:nvGrpSpPr>
        <p:grpSpPr>
          <a:xfrm>
            <a:off x="904656" y="4263837"/>
            <a:ext cx="1969269" cy="455637"/>
            <a:chOff x="877362" y="4263837"/>
            <a:chExt cx="1969269" cy="45563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396CE18-EB5E-44F9-9B48-AB6621ACBE50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B8D09C1-6066-4E12-8843-59A5F6A8D8E1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将书面材料盖章后邮寄给苏交网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422548" y="357217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1.1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苏交网官网注册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662985" y="6356913"/>
            <a:ext cx="6960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有问题可以致电苏交网客服电话</a:t>
            </a:r>
            <a:r>
              <a:rPr lang="en-US" altLang="zh-CN" dirty="0"/>
              <a:t>:4000-600794   </a:t>
            </a:r>
            <a:r>
              <a:rPr lang="zh-CN" altLang="en-US" dirty="0"/>
              <a:t>请求帮助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8616939-EDBE-AC07-89E5-CAF91EE1C912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676" y="121791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4B8D09C1-6066-4E12-8843-59A5F6A8D8E1}"/>
              </a:ext>
            </a:extLst>
          </p:cNvPr>
          <p:cNvSpPr/>
          <p:nvPr/>
        </p:nvSpPr>
        <p:spPr>
          <a:xfrm>
            <a:off x="4698026" y="1845359"/>
            <a:ext cx="1696424" cy="64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ea typeface="宋体" pitchFamily="2" charset="-122"/>
              </a:rPr>
              <a:t>如相关信息填写有误导致无法提交，客户可通过图示红框判断哪个信息需要调整。</a:t>
            </a:r>
            <a:endParaRPr lang="zh-CN" altLang="en-US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上箭头 3"/>
          <p:cNvSpPr/>
          <p:nvPr/>
        </p:nvSpPr>
        <p:spPr>
          <a:xfrm>
            <a:off x="5361410" y="1501067"/>
            <a:ext cx="184828" cy="314301"/>
          </a:xfrm>
          <a:prstGeom prst="upArrow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20F840-26EE-7A7A-570C-8725C99A5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1993" y="6033749"/>
            <a:ext cx="13430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5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97" y="1622708"/>
            <a:ext cx="10058400" cy="40637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311170" y="31105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9.2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货物注册确认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762349" y="2716641"/>
            <a:ext cx="2301923" cy="1875862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620703"/>
            <a:chOff x="929604" y="1559683"/>
            <a:chExt cx="1969269" cy="6207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6207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登录苏交网，货物注册管理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货物注册信息确认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661642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仓库制单（仅适用）复核后，客户在此界面进行确认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BC2BECC5-39D2-4DF6-BC97-9B7913BB4CF2}"/>
              </a:ext>
            </a:extLst>
          </p:cNvPr>
          <p:cNvSpPr/>
          <p:nvPr/>
        </p:nvSpPr>
        <p:spPr>
          <a:xfrm>
            <a:off x="3288989" y="3448536"/>
            <a:ext cx="1131384" cy="1620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E65B8D5-E079-4708-85A4-B73A8CE936CD}"/>
              </a:ext>
            </a:extLst>
          </p:cNvPr>
          <p:cNvSpPr/>
          <p:nvPr/>
        </p:nvSpPr>
        <p:spPr>
          <a:xfrm>
            <a:off x="2006054" y="3448561"/>
            <a:ext cx="850246" cy="1357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对话气泡: 矩形 24">
            <a:extLst>
              <a:ext uri="{FF2B5EF4-FFF2-40B4-BE49-F238E27FC236}">
                <a16:creationId xmlns:a16="http://schemas.microsoft.com/office/drawing/2014/main" id="{D21A07FB-BC8D-A5F1-B768-2D63E0639550}"/>
              </a:ext>
            </a:extLst>
          </p:cNvPr>
          <p:cNvSpPr/>
          <p:nvPr/>
        </p:nvSpPr>
        <p:spPr>
          <a:xfrm>
            <a:off x="3431060" y="791656"/>
            <a:ext cx="1978626" cy="813816"/>
          </a:xfrm>
          <a:prstGeom prst="wedgeRectCallout">
            <a:avLst>
              <a:gd name="adj1" fmla="val 3166"/>
              <a:gd name="adj2" fmla="val 6973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特定第三方仓库（目前仅为中远海运仓库），货物注册由仓库发起，注册完后客户在此处确认。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B7D243-8823-3920-0EF5-715FE8814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734" y="1616761"/>
            <a:ext cx="887975" cy="41081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6D6F8A-0EBB-926C-1789-9F61099E60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9256" y="5081800"/>
            <a:ext cx="129995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4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94" y="1153039"/>
            <a:ext cx="10058400" cy="46641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964921" y="362714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9.3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货物查询和注销申请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762349" y="2716640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620703"/>
            <a:chOff x="929604" y="1559683"/>
            <a:chExt cx="1969269" cy="6207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6207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登录苏交网，货物注册管理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货物注册信息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选择需要注销的仓单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核对仓单数量及仓储费缴至日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输入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密码，待苏交网审核后注销成功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BFE6989-EACC-4511-84DA-79455D2E45BC}"/>
              </a:ext>
            </a:extLst>
          </p:cNvPr>
          <p:cNvSpPr/>
          <p:nvPr/>
        </p:nvSpPr>
        <p:spPr>
          <a:xfrm>
            <a:off x="2299157" y="3644483"/>
            <a:ext cx="629394" cy="1950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C2BECC5-39D2-4DF6-BC97-9B7913BB4CF2}"/>
              </a:ext>
            </a:extLst>
          </p:cNvPr>
          <p:cNvSpPr/>
          <p:nvPr/>
        </p:nvSpPr>
        <p:spPr>
          <a:xfrm>
            <a:off x="4355017" y="3671201"/>
            <a:ext cx="457200" cy="1415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D822F81-4B06-4865-BB71-B662C6FA49F5}"/>
              </a:ext>
            </a:extLst>
          </p:cNvPr>
          <p:cNvSpPr/>
          <p:nvPr/>
        </p:nvSpPr>
        <p:spPr>
          <a:xfrm>
            <a:off x="4355017" y="4301819"/>
            <a:ext cx="457200" cy="1415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E65B8D5-E079-4708-85A4-B73A8CE936CD}"/>
              </a:ext>
            </a:extLst>
          </p:cNvPr>
          <p:cNvSpPr/>
          <p:nvPr/>
        </p:nvSpPr>
        <p:spPr>
          <a:xfrm>
            <a:off x="8015928" y="1323617"/>
            <a:ext cx="508904" cy="1197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BFE6989-EACC-4511-84DA-79455D2E45BC}"/>
              </a:ext>
            </a:extLst>
          </p:cNvPr>
          <p:cNvSpPr/>
          <p:nvPr/>
        </p:nvSpPr>
        <p:spPr>
          <a:xfrm>
            <a:off x="2299157" y="4304026"/>
            <a:ext cx="629394" cy="1950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BFE6989-EACC-4511-84DA-79455D2E45BC}"/>
              </a:ext>
            </a:extLst>
          </p:cNvPr>
          <p:cNvSpPr/>
          <p:nvPr/>
        </p:nvSpPr>
        <p:spPr>
          <a:xfrm>
            <a:off x="2247671" y="4971690"/>
            <a:ext cx="629394" cy="1950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D822F81-4B06-4865-BB71-B662C6FA49F5}"/>
              </a:ext>
            </a:extLst>
          </p:cNvPr>
          <p:cNvSpPr/>
          <p:nvPr/>
        </p:nvSpPr>
        <p:spPr>
          <a:xfrm>
            <a:off x="4355017" y="4998710"/>
            <a:ext cx="457200" cy="1415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86E44E-FCD6-0D90-4469-A826A8F253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094" y="1661924"/>
            <a:ext cx="887975" cy="41552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89904B-C0B6-93FC-8A99-A5D562237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4069" y="5139308"/>
            <a:ext cx="1259164" cy="181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312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38" y="1285912"/>
            <a:ext cx="10058400" cy="45841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150675" y="30431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9.4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货物过户记录查询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762349" y="2716641"/>
            <a:ext cx="2301923" cy="2404820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620703"/>
            <a:chOff x="929604" y="1559683"/>
            <a:chExt cx="1969269" cy="6207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6207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登录苏交网，货物注册管理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货物过户记录查询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707905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6"/>
              <a:ext cx="255685" cy="16796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输入筛选条件，点击搜索，就可以查看相应过户记录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2E65B8D5-E079-4708-85A4-B73A8CE936CD}"/>
              </a:ext>
            </a:extLst>
          </p:cNvPr>
          <p:cNvSpPr/>
          <p:nvPr/>
        </p:nvSpPr>
        <p:spPr>
          <a:xfrm>
            <a:off x="8279924" y="1482305"/>
            <a:ext cx="850246" cy="1357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1B710E-F5F5-C7E2-F931-E83A89E83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7138" y="1806020"/>
            <a:ext cx="887975" cy="40640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1576F2-CCC4-03DB-5994-22F60AA2AD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5113" y="5195452"/>
            <a:ext cx="1494321" cy="155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352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876" y="1126130"/>
            <a:ext cx="10058400" cy="44133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869740" y="31105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9.5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仓储费支付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762349" y="2716641"/>
            <a:ext cx="2301923" cy="2880472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620703"/>
            <a:chOff x="929604" y="1559683"/>
            <a:chExt cx="1969269" cy="6207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62070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登录苏交网，货物注册管理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仓储费支付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选择货物，录入对应信息，选择支付方式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7"/>
            <a:ext cx="1969269" cy="511797"/>
            <a:chOff x="913754" y="3363085"/>
            <a:chExt cx="1969269" cy="51179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5"/>
              <a:ext cx="1647825" cy="51179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0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线下支付，需仓库确认：线上支付，需开通华夏</a:t>
              </a:r>
              <a:r>
                <a:rPr lang="en-US" altLang="zh-CN" sz="10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PDS</a:t>
              </a:r>
              <a:r>
                <a:rPr lang="zh-CN" altLang="en-US" sz="10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子账户并提前入金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DBBE899B-24F1-3AA8-9D57-DEF31BC9C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872" y="1126130"/>
            <a:ext cx="959867" cy="441337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0645A35-61A6-871F-C04A-F9177C1832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3735" y="4868719"/>
            <a:ext cx="1509299" cy="174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64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22" y="1699881"/>
            <a:ext cx="10058400" cy="32688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260" y="106817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393919" y="35721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1.2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修改账号密码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1369AB-7752-4B62-9A40-473DC85802B2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4282F09-2B5A-4240-AC41-15B59623436C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E4D46E9-6224-425D-8772-3355398F4153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6D9CC99-3488-467A-BEDC-3D1E4C47940B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登录苏交网，会员中心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修改密码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EE1305-E923-4310-A262-53279023C40B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7872843-D293-4C49-9E5D-AC4C5FC77C4F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D387144-4BD5-4EC6-B327-3A6F5F489BA9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选择登陆密码管理或者支付密码管理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8AFBE8-5449-4846-A6B8-C32B4802A8BF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F71A4D9-A535-4482-97C3-A70754A68A5C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7983DE6-5203-4077-A9E6-C3F53EDD66F4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输入旧密码，然后输入两次新密码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B3DA024-81BE-4796-8D2A-BCA931711EB6}"/>
              </a:ext>
            </a:extLst>
          </p:cNvPr>
          <p:cNvGrpSpPr/>
          <p:nvPr/>
        </p:nvGrpSpPr>
        <p:grpSpPr>
          <a:xfrm>
            <a:off x="9002328" y="5642261"/>
            <a:ext cx="1969269" cy="586320"/>
            <a:chOff x="877362" y="4263837"/>
            <a:chExt cx="1969269" cy="58632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E3FC90E-35C3-4772-9DEA-065D5C6448F2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B502E7F-9A8F-46A1-ACBF-09A44E29CFD6}"/>
                </a:ext>
              </a:extLst>
            </p:cNvPr>
            <p:cNvSpPr/>
            <p:nvPr/>
          </p:nvSpPr>
          <p:spPr>
            <a:xfrm>
              <a:off x="1198806" y="4263837"/>
              <a:ext cx="1647825" cy="5863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点击保存，输入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密码，校验通过后修改密码成功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1F29D00B-CF12-4A12-9997-640B60CBCC8C}"/>
              </a:ext>
            </a:extLst>
          </p:cNvPr>
          <p:cNvSpPr/>
          <p:nvPr/>
        </p:nvSpPr>
        <p:spPr>
          <a:xfrm>
            <a:off x="2661313" y="2938107"/>
            <a:ext cx="1619535" cy="319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4FDA13-0E41-E69B-7DC6-D9741A7415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0404" y="2191945"/>
            <a:ext cx="916045" cy="35507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C91622D-37A8-8510-5993-6DC4DCFD3B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6449" y="2474658"/>
            <a:ext cx="1149420" cy="233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85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2B2519-45FB-2C8B-8FE2-1EA3FE44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77" y="1109928"/>
            <a:ext cx="6181820" cy="35445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2" y="1156093"/>
            <a:ext cx="6202463" cy="352906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">
            <a:extLst>
              <a:ext uri="{FF2B5EF4-FFF2-40B4-BE49-F238E27FC236}">
                <a16:creationId xmlns:a16="http://schemas.microsoft.com/office/drawing/2014/main" id="{3FFC22CA-7E27-4E5E-84E1-C26EDB26616D}"/>
              </a:ext>
            </a:extLst>
          </p:cNvPr>
          <p:cNvSpPr txBox="1"/>
          <p:nvPr/>
        </p:nvSpPr>
        <p:spPr>
          <a:xfrm>
            <a:off x="4916387" y="357217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1.3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签约信息查看（新增一户多签）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87E32F9-EE8B-FE72-9D7D-4D59E2D638B9}"/>
              </a:ext>
            </a:extLst>
          </p:cNvPr>
          <p:cNvSpPr/>
          <p:nvPr/>
        </p:nvSpPr>
        <p:spPr>
          <a:xfrm>
            <a:off x="3003277" y="3119896"/>
            <a:ext cx="464853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B39999F-064E-94ED-01A8-299FEB3B78E5}"/>
              </a:ext>
            </a:extLst>
          </p:cNvPr>
          <p:cNvSpPr/>
          <p:nvPr/>
        </p:nvSpPr>
        <p:spPr>
          <a:xfrm>
            <a:off x="9468020" y="4020670"/>
            <a:ext cx="1439231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F13B36C-6204-DE88-19DB-02A1399427C7}"/>
              </a:ext>
            </a:extLst>
          </p:cNvPr>
          <p:cNvSpPr/>
          <p:nvPr/>
        </p:nvSpPr>
        <p:spPr>
          <a:xfrm>
            <a:off x="9580315" y="3397820"/>
            <a:ext cx="1439231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6BE4022-CD8B-EB82-20A0-C1B87923EE89}"/>
              </a:ext>
            </a:extLst>
          </p:cNvPr>
          <p:cNvSpPr/>
          <p:nvPr/>
        </p:nvSpPr>
        <p:spPr>
          <a:xfrm>
            <a:off x="9646990" y="3182777"/>
            <a:ext cx="849560" cy="1472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592379" y="3592225"/>
            <a:ext cx="2301923" cy="3670275"/>
            <a:chOff x="8898339" y="2689584"/>
            <a:chExt cx="2301923" cy="367027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8664EBB-4861-4953-98CF-8CDD54F5F213}"/>
                </a:ext>
              </a:extLst>
            </p:cNvPr>
            <p:cNvSpPr/>
            <p:nvPr/>
          </p:nvSpPr>
          <p:spPr>
            <a:xfrm>
              <a:off x="8898339" y="2689584"/>
              <a:ext cx="2301923" cy="3670275"/>
            </a:xfrm>
            <a:prstGeom prst="rect">
              <a:avLst/>
            </a:prstGeom>
            <a:solidFill>
              <a:srgbClr val="002060">
                <a:alpha val="50000"/>
              </a:srgbClr>
            </a:solidFill>
            <a:ln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9">
              <a:extLst>
                <a:ext uri="{FF2B5EF4-FFF2-40B4-BE49-F238E27FC236}">
                  <a16:creationId xmlns:a16="http://schemas.microsoft.com/office/drawing/2014/main" id="{7B768E71-8CD7-41F7-84D4-46C838366575}"/>
                </a:ext>
              </a:extLst>
            </p:cNvPr>
            <p:cNvGrpSpPr/>
            <p:nvPr/>
          </p:nvGrpSpPr>
          <p:grpSpPr>
            <a:xfrm>
              <a:off x="9002328" y="2938107"/>
              <a:ext cx="1969269" cy="455637"/>
              <a:chOff x="929604" y="1559683"/>
              <a:chExt cx="1969269" cy="455637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7BD3CB7-AABC-454A-AAFD-5951EBB7A2C8}"/>
                  </a:ext>
                </a:extLst>
              </p:cNvPr>
              <p:cNvSpPr/>
              <p:nvPr/>
            </p:nvSpPr>
            <p:spPr>
              <a:xfrm>
                <a:off x="929604" y="1559683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1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163FC171-0BCE-4867-9987-D8EA08DC4574}"/>
                  </a:ext>
                </a:extLst>
              </p:cNvPr>
              <p:cNvSpPr/>
              <p:nvPr/>
            </p:nvSpPr>
            <p:spPr>
              <a:xfrm>
                <a:off x="1251048" y="1559683"/>
                <a:ext cx="1647825" cy="45563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登录苏交网，会员中心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—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签约信息</a:t>
                </a:r>
              </a:p>
            </p:txBody>
          </p:sp>
        </p:grpSp>
        <p:grpSp>
          <p:nvGrpSpPr>
            <p:cNvPr id="36" name="组合 12">
              <a:extLst>
                <a:ext uri="{FF2B5EF4-FFF2-40B4-BE49-F238E27FC236}">
                  <a16:creationId xmlns:a16="http://schemas.microsoft.com/office/drawing/2014/main" id="{F542AEAD-CE99-4FFD-A2D1-E89881CC2F42}"/>
                </a:ext>
              </a:extLst>
            </p:cNvPr>
            <p:cNvGrpSpPr/>
            <p:nvPr/>
          </p:nvGrpSpPr>
          <p:grpSpPr>
            <a:xfrm>
              <a:off x="9002328" y="3839492"/>
              <a:ext cx="1980617" cy="961746"/>
              <a:chOff x="913754" y="2496615"/>
              <a:chExt cx="1980617" cy="96174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FCA3FCA-02D5-4F19-B13E-FE7F44F306E6}"/>
                  </a:ext>
                </a:extLst>
              </p:cNvPr>
              <p:cNvSpPr/>
              <p:nvPr/>
            </p:nvSpPr>
            <p:spPr>
              <a:xfrm>
                <a:off x="913754" y="2496615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A64E800-9466-409B-ACC8-962D8C27F943}"/>
                  </a:ext>
                </a:extLst>
              </p:cNvPr>
              <p:cNvSpPr/>
              <p:nvPr/>
            </p:nvSpPr>
            <p:spPr>
              <a:xfrm>
                <a:off x="1246546" y="2507028"/>
                <a:ext cx="1647825" cy="95133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可以查看华夏银行“平台通宝”及上海清算所“清算通”的签约信息</a:t>
                </a:r>
              </a:p>
            </p:txBody>
          </p: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C4A7521-11BF-7559-7627-9BBA3D14A835}"/>
              </a:ext>
            </a:extLst>
          </p:cNvPr>
          <p:cNvSpPr/>
          <p:nvPr/>
        </p:nvSpPr>
        <p:spPr>
          <a:xfrm>
            <a:off x="9646990" y="3592225"/>
            <a:ext cx="1077720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C93B4D7-03BE-929B-8A91-1B92406E607C}"/>
              </a:ext>
            </a:extLst>
          </p:cNvPr>
          <p:cNvSpPr/>
          <p:nvPr/>
        </p:nvSpPr>
        <p:spPr>
          <a:xfrm flipV="1">
            <a:off x="3776428" y="4465969"/>
            <a:ext cx="605053" cy="1078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BD59D67-4E7A-0509-263C-50BC7A4B4BD8}"/>
              </a:ext>
            </a:extLst>
          </p:cNvPr>
          <p:cNvSpPr/>
          <p:nvPr/>
        </p:nvSpPr>
        <p:spPr>
          <a:xfrm>
            <a:off x="3776428" y="3981832"/>
            <a:ext cx="645374" cy="1359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F13B36C-6204-DE88-19DB-02A1399427C7}"/>
              </a:ext>
            </a:extLst>
          </p:cNvPr>
          <p:cNvSpPr/>
          <p:nvPr/>
        </p:nvSpPr>
        <p:spPr>
          <a:xfrm>
            <a:off x="9699911" y="2451299"/>
            <a:ext cx="1439231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F13B36C-6204-DE88-19DB-02A1399427C7}"/>
              </a:ext>
            </a:extLst>
          </p:cNvPr>
          <p:cNvSpPr/>
          <p:nvPr/>
        </p:nvSpPr>
        <p:spPr>
          <a:xfrm>
            <a:off x="3746024" y="4215135"/>
            <a:ext cx="605053" cy="1225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EEEB7C1-7188-A21D-873B-EF1C92D14BB4}"/>
              </a:ext>
            </a:extLst>
          </p:cNvPr>
          <p:cNvSpPr/>
          <p:nvPr/>
        </p:nvSpPr>
        <p:spPr>
          <a:xfrm>
            <a:off x="6696368" y="5886094"/>
            <a:ext cx="255685" cy="2556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389B1D-29C4-56BC-C833-EE390CCBCCC5}"/>
              </a:ext>
            </a:extLst>
          </p:cNvPr>
          <p:cNvSpPr/>
          <p:nvPr/>
        </p:nvSpPr>
        <p:spPr>
          <a:xfrm>
            <a:off x="7029160" y="5906667"/>
            <a:ext cx="1647825" cy="9513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“清算通”目前支持一户多签，展示所有签约银行，可在此处选定默认银行。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87E32F9-EE8B-FE72-9D7D-4D59E2D638B9}"/>
              </a:ext>
            </a:extLst>
          </p:cNvPr>
          <p:cNvSpPr/>
          <p:nvPr/>
        </p:nvSpPr>
        <p:spPr>
          <a:xfrm>
            <a:off x="3067022" y="3397819"/>
            <a:ext cx="464853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4A3941-9645-CE50-8EC6-DD15182F52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295" y="1879716"/>
            <a:ext cx="605053" cy="27747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4185E5B-A6B3-0081-D6DA-B8A3BF2724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445" y="2092616"/>
            <a:ext cx="1030688" cy="20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73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4960883" y="357217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18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1.4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账号信息变更与解约销户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217F9D6-63AF-49CB-892B-13BEE20DC73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722" y="1061189"/>
            <a:ext cx="4014612" cy="542604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F5A19C9-A954-4ED7-996A-4736E3DA7E75}"/>
              </a:ext>
            </a:extLst>
          </p:cNvPr>
          <p:cNvPicPr/>
          <p:nvPr/>
        </p:nvPicPr>
        <p:blipFill rotWithShape="1">
          <a:blip r:embed="rId4" cstate="print"/>
          <a:srcRect r="965"/>
          <a:stretch/>
        </p:blipFill>
        <p:spPr bwMode="auto">
          <a:xfrm>
            <a:off x="5420286" y="1057741"/>
            <a:ext cx="3973925" cy="542604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9D0C223-3EC9-462B-A58C-347A44605B24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DDCD0B-8271-40C8-8F60-7F7185756C4D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4508466-132C-433A-81DB-9034A8F32A63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BBB571D-EE4C-4525-ACC1-37203F41B164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登录苏交网，客户服务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资料下载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1AB9E6A-80E6-4B52-979F-D5367D0A6D05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37B661-F26A-45F9-B05D-7891992CE4F8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F3B4A5A-C390-4176-B273-3F83815F41FD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下载资料，填写并加盖公章后寄给苏交网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88655B-EA35-4006-808B-46B234E08B9A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EA13AB8-CA8D-44BA-BADE-FBABD4690D98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CB5CBDC-04FE-49DB-A133-BAEE98A5D539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苏交网审核通过予以办理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5BEBA8-E095-4418-AC40-594D333C619A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5DBDB49-CDFF-42A4-A9F6-17128115F316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55B5893-FCC4-4932-9D59-3DA078BAFA31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解约后可以重新签约，销户后须重新开户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6213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E079CA-E509-6269-46E1-785DDA8B9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02" y="835824"/>
            <a:ext cx="11200262" cy="57016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191015" y="35750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2.1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苏交网账号绑定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CA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218874E-12FB-42C4-9B2E-31084744A147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2AFE1B-C4D3-4E1D-9ADB-338075708CBE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12C828C-FDA7-499B-A139-889ACD9DBAAC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C20A366-1105-4BED-B752-A35056164E6D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登录苏交网，会员中心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我的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与权限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EF6E040-8BF3-4A92-8078-7A935BB35178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381DB52-6C1A-4FCF-8166-F53C4B3E7B92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7B46F61-508D-43FA-AAE2-B9B8F8A4D984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插入江苏国信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，读取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信息，仔细核对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F78B61-008E-4C5E-BAC7-A9ADB85FA4A5}"/>
              </a:ext>
            </a:extLst>
          </p:cNvPr>
          <p:cNvGrpSpPr/>
          <p:nvPr/>
        </p:nvGrpSpPr>
        <p:grpSpPr>
          <a:xfrm>
            <a:off x="9002328" y="4740877"/>
            <a:ext cx="1969269" cy="455637"/>
            <a:chOff x="913754" y="3363085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C6E952-487F-4736-8CBC-4EE6FABECF0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2B2AEC2-528B-4646-AE19-E24E42D0E5EA}"/>
                </a:ext>
              </a:extLst>
            </p:cNvPr>
            <p:cNvSpPr/>
            <p:nvPr/>
          </p:nvSpPr>
          <p:spPr>
            <a:xfrm>
              <a:off x="1235198" y="336308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点击保存，校验通过则绑定成功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8EC91D-9426-4736-A37A-35117FEBEE86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6746D20-33C3-45DD-A696-5C2237A73246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F62D5E7-2500-4ED5-8A13-0C58898E7096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点击权限管理，分配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的苏交网操作权限</a:t>
              </a:r>
            </a:p>
          </p:txBody>
        </p:sp>
      </p:grp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D6D3BD64-F2C1-4291-ABE0-7A5254D055E5}"/>
              </a:ext>
            </a:extLst>
          </p:cNvPr>
          <p:cNvSpPr/>
          <p:nvPr/>
        </p:nvSpPr>
        <p:spPr>
          <a:xfrm>
            <a:off x="6724650" y="2689583"/>
            <a:ext cx="2107930" cy="1701745"/>
          </a:xfrm>
          <a:prstGeom prst="wedgeRectCallout">
            <a:avLst>
              <a:gd name="adj1" fmla="val 51764"/>
              <a:gd name="adj2" fmla="val 7173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一个苏交网账号可以绑定多个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，一个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只能绑定一个苏交网账号。</a:t>
            </a:r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228600" indent="-228600">
              <a:buAutoNum type="arabicPeriod"/>
            </a:pPr>
            <a:endParaRPr lang="en-US" altLang="zh-CN" sz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228600" indent="-228600"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如需绑定多个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，登录账号，进入“会员中心”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—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“我的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与权限”，点击“添加”后插入新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进行绑定操作。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58379E4-1B69-A8AC-C358-67A08DC8804D}"/>
              </a:ext>
            </a:extLst>
          </p:cNvPr>
          <p:cNvSpPr/>
          <p:nvPr/>
        </p:nvSpPr>
        <p:spPr>
          <a:xfrm>
            <a:off x="4362134" y="3165925"/>
            <a:ext cx="1224480" cy="1402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FB06A69-77C0-915A-01E8-15F7C90359CF}"/>
              </a:ext>
            </a:extLst>
          </p:cNvPr>
          <p:cNvSpPr/>
          <p:nvPr/>
        </p:nvSpPr>
        <p:spPr>
          <a:xfrm>
            <a:off x="4554713" y="2809449"/>
            <a:ext cx="1224480" cy="1515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95AB7E0-64FD-63EA-DB82-45CEBF995AE8}"/>
              </a:ext>
            </a:extLst>
          </p:cNvPr>
          <p:cNvSpPr/>
          <p:nvPr/>
        </p:nvSpPr>
        <p:spPr>
          <a:xfrm>
            <a:off x="9134740" y="1126131"/>
            <a:ext cx="636780" cy="1511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94EA9E-1BAB-5892-5734-DEB0BDCA7D1E}"/>
              </a:ext>
            </a:extLst>
          </p:cNvPr>
          <p:cNvSpPr/>
          <p:nvPr/>
        </p:nvSpPr>
        <p:spPr>
          <a:xfrm>
            <a:off x="4362134" y="4892936"/>
            <a:ext cx="1224480" cy="1515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68CAED3-A830-A4FD-4A93-47BEE2640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02" y="1493676"/>
            <a:ext cx="996045" cy="504378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E1EDC13-34DE-CD98-7A1F-81B52F195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2247" y="1873426"/>
            <a:ext cx="1542139" cy="28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83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14" y="1680300"/>
            <a:ext cx="10058400" cy="294049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11AA577-464C-0D5A-A221-B3CDAAEDCB42}"/>
              </a:ext>
            </a:extLst>
          </p:cNvPr>
          <p:cNvSpPr/>
          <p:nvPr/>
        </p:nvSpPr>
        <p:spPr>
          <a:xfrm>
            <a:off x="2332309" y="3855618"/>
            <a:ext cx="1224480" cy="1402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10519431" y="2205093"/>
            <a:ext cx="2301923" cy="3670275"/>
            <a:chOff x="8898339" y="2689584"/>
            <a:chExt cx="2301923" cy="367027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8664EBB-4861-4953-98CF-8CDD54F5F213}"/>
                </a:ext>
              </a:extLst>
            </p:cNvPr>
            <p:cNvSpPr/>
            <p:nvPr/>
          </p:nvSpPr>
          <p:spPr>
            <a:xfrm>
              <a:off x="8898339" y="2689584"/>
              <a:ext cx="2301923" cy="3670275"/>
            </a:xfrm>
            <a:prstGeom prst="rect">
              <a:avLst/>
            </a:prstGeom>
            <a:solidFill>
              <a:srgbClr val="002060">
                <a:alpha val="50000"/>
              </a:srgbClr>
            </a:solidFill>
            <a:ln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9">
              <a:extLst>
                <a:ext uri="{FF2B5EF4-FFF2-40B4-BE49-F238E27FC236}">
                  <a16:creationId xmlns:a16="http://schemas.microsoft.com/office/drawing/2014/main" id="{7B768E71-8CD7-41F7-84D4-46C838366575}"/>
                </a:ext>
              </a:extLst>
            </p:cNvPr>
            <p:cNvGrpSpPr/>
            <p:nvPr/>
          </p:nvGrpSpPr>
          <p:grpSpPr>
            <a:xfrm>
              <a:off x="9002328" y="2938107"/>
              <a:ext cx="1969269" cy="455637"/>
              <a:chOff x="929604" y="1559683"/>
              <a:chExt cx="1969269" cy="455637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7BD3CB7-AABC-454A-AAFD-5951EBB7A2C8}"/>
                  </a:ext>
                </a:extLst>
              </p:cNvPr>
              <p:cNvSpPr/>
              <p:nvPr/>
            </p:nvSpPr>
            <p:spPr>
              <a:xfrm>
                <a:off x="929604" y="1559683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1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163FC171-0BCE-4867-9987-D8EA08DC4574}"/>
                  </a:ext>
                </a:extLst>
              </p:cNvPr>
              <p:cNvSpPr/>
              <p:nvPr/>
            </p:nvSpPr>
            <p:spPr>
              <a:xfrm>
                <a:off x="1251048" y="1559683"/>
                <a:ext cx="1647825" cy="45563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登录苏交网，会员中心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—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我的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CA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与权限</a:t>
                </a:r>
              </a:p>
            </p:txBody>
          </p:sp>
        </p:grpSp>
        <p:grpSp>
          <p:nvGrpSpPr>
            <p:cNvPr id="36" name="组合 12">
              <a:extLst>
                <a:ext uri="{FF2B5EF4-FFF2-40B4-BE49-F238E27FC236}">
                  <a16:creationId xmlns:a16="http://schemas.microsoft.com/office/drawing/2014/main" id="{F542AEAD-CE99-4FFD-A2D1-E89881CC2F42}"/>
                </a:ext>
              </a:extLst>
            </p:cNvPr>
            <p:cNvGrpSpPr/>
            <p:nvPr/>
          </p:nvGrpSpPr>
          <p:grpSpPr>
            <a:xfrm>
              <a:off x="9002328" y="3839492"/>
              <a:ext cx="1969269" cy="455637"/>
              <a:chOff x="913754" y="2496615"/>
              <a:chExt cx="1969269" cy="455637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FCA3FCA-02D5-4F19-B13E-FE7F44F306E6}"/>
                  </a:ext>
                </a:extLst>
              </p:cNvPr>
              <p:cNvSpPr/>
              <p:nvPr/>
            </p:nvSpPr>
            <p:spPr>
              <a:xfrm>
                <a:off x="913754" y="2496615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A64E800-9466-409B-ACC8-962D8C27F943}"/>
                  </a:ext>
                </a:extLst>
              </p:cNvPr>
              <p:cNvSpPr/>
              <p:nvPr/>
            </p:nvSpPr>
            <p:spPr>
              <a:xfrm>
                <a:off x="1235198" y="2496615"/>
                <a:ext cx="1647825" cy="45563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选择该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CA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，点击操作中的解绑，确认即可</a:t>
                </a:r>
              </a:p>
            </p:txBody>
          </p:sp>
        </p:grpSp>
        <p:grpSp>
          <p:nvGrpSpPr>
            <p:cNvPr id="39" name="组合 15">
              <a:extLst>
                <a:ext uri="{FF2B5EF4-FFF2-40B4-BE49-F238E27FC236}">
                  <a16:creationId xmlns:a16="http://schemas.microsoft.com/office/drawing/2014/main" id="{C92409D4-BBFF-4096-9673-CB2576550A46}"/>
                </a:ext>
              </a:extLst>
            </p:cNvPr>
            <p:cNvGrpSpPr/>
            <p:nvPr/>
          </p:nvGrpSpPr>
          <p:grpSpPr>
            <a:xfrm>
              <a:off x="9002328" y="4740877"/>
              <a:ext cx="1969269" cy="455637"/>
              <a:chOff x="913754" y="3363085"/>
              <a:chExt cx="1969269" cy="455637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30F8D1B-0D60-45C3-9AFC-35C1444152D8}"/>
                  </a:ext>
                </a:extLst>
              </p:cNvPr>
              <p:cNvSpPr/>
              <p:nvPr/>
            </p:nvSpPr>
            <p:spPr>
              <a:xfrm>
                <a:off x="913754" y="3363085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3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E7F168CE-1A1B-4B10-AB6F-990E7C1AA38E}"/>
                  </a:ext>
                </a:extLst>
              </p:cNvPr>
              <p:cNvSpPr/>
              <p:nvPr/>
            </p:nvSpPr>
            <p:spPr>
              <a:xfrm>
                <a:off x="1235198" y="3363085"/>
                <a:ext cx="1647825" cy="45563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选择拟设定为管理员的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CA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（非管理员）</a:t>
                </a:r>
              </a:p>
            </p:txBody>
          </p:sp>
        </p:grpSp>
        <p:grpSp>
          <p:nvGrpSpPr>
            <p:cNvPr id="42" name="组合 18">
              <a:extLst>
                <a:ext uri="{FF2B5EF4-FFF2-40B4-BE49-F238E27FC236}">
                  <a16:creationId xmlns:a16="http://schemas.microsoft.com/office/drawing/2014/main" id="{16B03BF1-1692-4D88-8737-DE66BBB88B48}"/>
                </a:ext>
              </a:extLst>
            </p:cNvPr>
            <p:cNvGrpSpPr/>
            <p:nvPr/>
          </p:nvGrpSpPr>
          <p:grpSpPr>
            <a:xfrm>
              <a:off x="9002328" y="5642261"/>
              <a:ext cx="1969269" cy="455637"/>
              <a:chOff x="877362" y="4263837"/>
              <a:chExt cx="1969269" cy="45563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98E6A06-18C0-4BBA-B918-0C8F424D8155}"/>
                  </a:ext>
                </a:extLst>
              </p:cNvPr>
              <p:cNvSpPr/>
              <p:nvPr/>
            </p:nvSpPr>
            <p:spPr>
              <a:xfrm>
                <a:off x="877362" y="4263837"/>
                <a:ext cx="255685" cy="25568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endParaRPr lang="zh-CN" altLang="en-US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E01D7D21-A6C5-4FAA-A87F-52EC0A6DB5D6}"/>
                  </a:ext>
                </a:extLst>
              </p:cNvPr>
              <p:cNvSpPr/>
              <p:nvPr/>
            </p:nvSpPr>
            <p:spPr>
              <a:xfrm>
                <a:off x="1198806" y="4263837"/>
                <a:ext cx="1647825" cy="45563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点击操作中的转移管理员按键，确认即可</a:t>
                </a:r>
              </a:p>
            </p:txBody>
          </p:sp>
        </p:grpSp>
      </p:grpSp>
      <p:sp>
        <p:nvSpPr>
          <p:cNvPr id="31" name="文本框 5">
            <a:extLst>
              <a:ext uri="{FF2B5EF4-FFF2-40B4-BE49-F238E27FC236}">
                <a16:creationId xmlns:a16="http://schemas.microsoft.com/office/drawing/2014/main" id="{3FFC22CA-7E27-4E5E-84E1-C26EDB26616D}"/>
              </a:ext>
            </a:extLst>
          </p:cNvPr>
          <p:cNvSpPr txBox="1"/>
          <p:nvPr/>
        </p:nvSpPr>
        <p:spPr>
          <a:xfrm>
            <a:off x="4916387" y="35721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2.2 CA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解绑和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CA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管理员转让</a:t>
            </a:r>
          </a:p>
        </p:txBody>
      </p:sp>
      <p:sp>
        <p:nvSpPr>
          <p:cNvPr id="52" name="对话气泡: 矩形 24">
            <a:extLst>
              <a:ext uri="{FF2B5EF4-FFF2-40B4-BE49-F238E27FC236}">
                <a16:creationId xmlns:a16="http://schemas.microsoft.com/office/drawing/2014/main" id="{D6D3BD64-F2C1-4291-ABE0-7A5254D055E5}"/>
              </a:ext>
            </a:extLst>
          </p:cNvPr>
          <p:cNvSpPr/>
          <p:nvPr/>
        </p:nvSpPr>
        <p:spPr>
          <a:xfrm>
            <a:off x="7117461" y="4302251"/>
            <a:ext cx="2900428" cy="576072"/>
          </a:xfrm>
          <a:prstGeom prst="wedgeRectCallout">
            <a:avLst>
              <a:gd name="adj1" fmla="val 59847"/>
              <a:gd name="adj2" fmla="val -10416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若会员绑定了多个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，可以将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管理员身份转让给其他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53" name="对话气泡: 矩形 24">
            <a:extLst>
              <a:ext uri="{FF2B5EF4-FFF2-40B4-BE49-F238E27FC236}">
                <a16:creationId xmlns:a16="http://schemas.microsoft.com/office/drawing/2014/main" id="{D6D3BD64-F2C1-4291-ABE0-7A5254D055E5}"/>
              </a:ext>
            </a:extLst>
          </p:cNvPr>
          <p:cNvSpPr/>
          <p:nvPr/>
        </p:nvSpPr>
        <p:spPr>
          <a:xfrm>
            <a:off x="7550302" y="5574401"/>
            <a:ext cx="2900428" cy="841248"/>
          </a:xfrm>
          <a:prstGeom prst="wedgeRectCallout">
            <a:avLst>
              <a:gd name="adj1" fmla="val 62837"/>
              <a:gd name="adj2" fmla="val -22706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管理员可以解绑所有已绑定的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，非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管理员只能解绑自己的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</a:p>
          <a:p>
            <a:pPr marL="228600" indent="-228600"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必须先解绑所有非管理员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，才能解绑管理员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4C985F-7446-121C-16E8-EECB07B9EDE2}"/>
              </a:ext>
            </a:extLst>
          </p:cNvPr>
          <p:cNvSpPr/>
          <p:nvPr/>
        </p:nvSpPr>
        <p:spPr>
          <a:xfrm>
            <a:off x="4036888" y="3888356"/>
            <a:ext cx="1224480" cy="1402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3FF28C-D7D7-153C-EAAA-409E93D917BE}"/>
              </a:ext>
            </a:extLst>
          </p:cNvPr>
          <p:cNvSpPr/>
          <p:nvPr/>
        </p:nvSpPr>
        <p:spPr>
          <a:xfrm>
            <a:off x="8597657" y="1873080"/>
            <a:ext cx="969682" cy="1257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A15BC3-E7D7-E6A0-9555-1ED629D88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414" y="2205093"/>
            <a:ext cx="938483" cy="44316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442BEAE-03AB-0C06-E76E-F573EC56C6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897" y="2581458"/>
            <a:ext cx="1724025" cy="23927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89" y="1283137"/>
            <a:ext cx="9339051" cy="54244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698A3-7861-4538-BD5C-86B8F0DDF71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094" y="102399"/>
            <a:ext cx="1647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618DC52-61A6-4139-9B67-9E68056F7E79}"/>
              </a:ext>
            </a:extLst>
          </p:cNvPr>
          <p:cNvCxnSpPr>
            <a:cxnSpLocks/>
          </p:cNvCxnSpPr>
          <p:nvPr/>
        </p:nvCxnSpPr>
        <p:spPr>
          <a:xfrm>
            <a:off x="2431177" y="680383"/>
            <a:ext cx="9698708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C27A1DB-8928-49CB-B031-5BEFD98EDEFF}"/>
              </a:ext>
            </a:extLst>
          </p:cNvPr>
          <p:cNvSpPr txBox="1"/>
          <p:nvPr/>
        </p:nvSpPr>
        <p:spPr>
          <a:xfrm>
            <a:off x="5165516" y="357217"/>
            <a:ext cx="215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1800" dirty="0"/>
              <a:t>2.3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分配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CA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操作权限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EC9EC7-79E8-4BD7-9C72-1E113CA05415}"/>
              </a:ext>
            </a:extLst>
          </p:cNvPr>
          <p:cNvSpPr/>
          <p:nvPr/>
        </p:nvSpPr>
        <p:spPr>
          <a:xfrm>
            <a:off x="8898339" y="2689584"/>
            <a:ext cx="2301923" cy="3670275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242B7E-4BF1-4C0F-B7B6-A986258F9769}"/>
              </a:ext>
            </a:extLst>
          </p:cNvPr>
          <p:cNvGrpSpPr/>
          <p:nvPr/>
        </p:nvGrpSpPr>
        <p:grpSpPr>
          <a:xfrm>
            <a:off x="9002328" y="2938107"/>
            <a:ext cx="1969269" cy="455637"/>
            <a:chOff x="929604" y="1559683"/>
            <a:chExt cx="1969269" cy="4556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062537E-3111-432C-BDE3-E7FA7ED691E0}"/>
                </a:ext>
              </a:extLst>
            </p:cNvPr>
            <p:cNvSpPr/>
            <p:nvPr/>
          </p:nvSpPr>
          <p:spPr>
            <a:xfrm>
              <a:off x="929604" y="1559683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49843C-730A-4FC1-874B-BE30F905BB3C}"/>
                </a:ext>
              </a:extLst>
            </p:cNvPr>
            <p:cNvSpPr/>
            <p:nvPr/>
          </p:nvSpPr>
          <p:spPr>
            <a:xfrm>
              <a:off x="1251048" y="1559683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登录苏交网，会员中心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--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我的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与权限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6B33B-C700-45F1-AFC3-2EA1F81273C9}"/>
              </a:ext>
            </a:extLst>
          </p:cNvPr>
          <p:cNvGrpSpPr/>
          <p:nvPr/>
        </p:nvGrpSpPr>
        <p:grpSpPr>
          <a:xfrm>
            <a:off x="9002328" y="3839492"/>
            <a:ext cx="1969269" cy="455637"/>
            <a:chOff x="913754" y="2496615"/>
            <a:chExt cx="1969269" cy="455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4E2A29-6A05-4721-8674-8AFBC6B74760}"/>
                </a:ext>
              </a:extLst>
            </p:cNvPr>
            <p:cNvSpPr/>
            <p:nvPr/>
          </p:nvSpPr>
          <p:spPr>
            <a:xfrm>
              <a:off x="913754" y="249661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62CDC45-F84C-49C6-BA0F-04BFCAD73ECF}"/>
                </a:ext>
              </a:extLst>
            </p:cNvPr>
            <p:cNvSpPr/>
            <p:nvPr/>
          </p:nvSpPr>
          <p:spPr>
            <a:xfrm>
              <a:off x="1235198" y="2496615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查看绑定的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，点击权限管理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ACD515-1DA2-4C58-9B64-087081CCC301}"/>
              </a:ext>
            </a:extLst>
          </p:cNvPr>
          <p:cNvGrpSpPr/>
          <p:nvPr/>
        </p:nvGrpSpPr>
        <p:grpSpPr>
          <a:xfrm>
            <a:off x="9002328" y="4740876"/>
            <a:ext cx="1969269" cy="455637"/>
            <a:chOff x="913754" y="3363084"/>
            <a:chExt cx="1969269" cy="4556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E39884-7022-4E31-93D6-E12BC7A826B4}"/>
                </a:ext>
              </a:extLst>
            </p:cNvPr>
            <p:cNvSpPr/>
            <p:nvPr/>
          </p:nvSpPr>
          <p:spPr>
            <a:xfrm>
              <a:off x="913754" y="3363085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FA3919-5620-4887-BF53-B8EE2B8171F7}"/>
                </a:ext>
              </a:extLst>
            </p:cNvPr>
            <p:cNvSpPr/>
            <p:nvPr/>
          </p:nvSpPr>
          <p:spPr>
            <a:xfrm>
              <a:off x="1235198" y="3363084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根据实际业务需求，勾选相应的权限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8235EB-C61C-404A-9128-0613736E0410}"/>
              </a:ext>
            </a:extLst>
          </p:cNvPr>
          <p:cNvGrpSpPr/>
          <p:nvPr/>
        </p:nvGrpSpPr>
        <p:grpSpPr>
          <a:xfrm>
            <a:off x="9002328" y="5642261"/>
            <a:ext cx="1969269" cy="455637"/>
            <a:chOff x="877362" y="4263837"/>
            <a:chExt cx="1969269" cy="45563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EDE5DA-1AC5-480A-9495-5143689D472F}"/>
                </a:ext>
              </a:extLst>
            </p:cNvPr>
            <p:cNvSpPr/>
            <p:nvPr/>
          </p:nvSpPr>
          <p:spPr>
            <a:xfrm>
              <a:off x="877362" y="4263837"/>
              <a:ext cx="255685" cy="2556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endPara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DE44EA5-5CE8-47B9-AA04-62A279710223}"/>
                </a:ext>
              </a:extLst>
            </p:cNvPr>
            <p:cNvSpPr/>
            <p:nvPr/>
          </p:nvSpPr>
          <p:spPr>
            <a:xfrm>
              <a:off x="1198806" y="4263837"/>
              <a:ext cx="1647825" cy="4556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保存成功后完成</a:t>
              </a:r>
              <a:r>
                <a:rPr lang="en-US" altLang="zh-CN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zh-CN" altLang="en-US" sz="1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操作权限分配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16419E5-2600-4F2F-911D-31EE0D774622}"/>
              </a:ext>
            </a:extLst>
          </p:cNvPr>
          <p:cNvSpPr/>
          <p:nvPr/>
        </p:nvSpPr>
        <p:spPr>
          <a:xfrm>
            <a:off x="4000367" y="2076720"/>
            <a:ext cx="1212196" cy="1857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话气泡: 矩形 24">
            <a:extLst>
              <a:ext uri="{FF2B5EF4-FFF2-40B4-BE49-F238E27FC236}">
                <a16:creationId xmlns:a16="http://schemas.microsoft.com/office/drawing/2014/main" id="{D6D3BD64-F2C1-4291-ABE0-7A5254D055E5}"/>
              </a:ext>
            </a:extLst>
          </p:cNvPr>
          <p:cNvSpPr/>
          <p:nvPr/>
        </p:nvSpPr>
        <p:spPr>
          <a:xfrm>
            <a:off x="6618514" y="2468880"/>
            <a:ext cx="1978626" cy="813816"/>
          </a:xfrm>
          <a:prstGeom prst="wedgeRectCallout">
            <a:avLst>
              <a:gd name="adj1" fmla="val 64784"/>
              <a:gd name="adj2" fmla="val 19207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系统默认首个绑定的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为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管理员，可以为本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或其他</a:t>
            </a:r>
            <a:r>
              <a:rPr lang="en-US" altLang="zh-CN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zh-CN" altLang="en-US" sz="1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分配操作权限。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D4596A7-4FE6-CA3A-A438-E9CE3DF611C3}"/>
              </a:ext>
            </a:extLst>
          </p:cNvPr>
          <p:cNvSpPr/>
          <p:nvPr/>
        </p:nvSpPr>
        <p:spPr>
          <a:xfrm>
            <a:off x="4000367" y="1803350"/>
            <a:ext cx="1570874" cy="18570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31EDFB7-AACA-177C-107A-E0C02DF07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765" y="1283137"/>
            <a:ext cx="775468" cy="29276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ACA6A30-44AA-C3FE-BAEA-4056879C3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3140" y="1489467"/>
            <a:ext cx="1511990" cy="251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25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</TotalTime>
  <Words>2056</Words>
  <Application>Microsoft Office PowerPoint</Application>
  <PresentationFormat>宽屏</PresentationFormat>
  <Paragraphs>333</Paragraphs>
  <Slides>33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黑体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 海霞</dc:creator>
  <cp:lastModifiedBy>敏凯 冯</cp:lastModifiedBy>
  <cp:revision>193</cp:revision>
  <dcterms:created xsi:type="dcterms:W3CDTF">2020-09-30T02:54:03Z</dcterms:created>
  <dcterms:modified xsi:type="dcterms:W3CDTF">2024-12-10T08:12:46Z</dcterms:modified>
</cp:coreProperties>
</file>